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47" r:id="rId3"/>
    <p:sldId id="319" r:id="rId4"/>
    <p:sldId id="320" r:id="rId6"/>
    <p:sldId id="321" r:id="rId7"/>
    <p:sldId id="322" r:id="rId8"/>
    <p:sldId id="351" r:id="rId9"/>
    <p:sldId id="352" r:id="rId10"/>
    <p:sldId id="353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422" r:id="rId19"/>
    <p:sldId id="330" r:id="rId20"/>
    <p:sldId id="331" r:id="rId21"/>
    <p:sldId id="332" r:id="rId22"/>
    <p:sldId id="333" r:id="rId23"/>
    <p:sldId id="334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348" r:id="rId50"/>
    <p:sldId id="349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50" r:id="rId68"/>
    <p:sldId id="302" r:id="rId69"/>
    <p:sldId id="303" r:id="rId70"/>
    <p:sldId id="481" r:id="rId71"/>
    <p:sldId id="482" r:id="rId72"/>
    <p:sldId id="304" r:id="rId73"/>
    <p:sldId id="305" r:id="rId74"/>
    <p:sldId id="306" r:id="rId75"/>
    <p:sldId id="307" r:id="rId76"/>
    <p:sldId id="308" r:id="rId77"/>
    <p:sldId id="309" r:id="rId78"/>
    <p:sldId id="310" r:id="rId79"/>
    <p:sldId id="311" r:id="rId8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CC"/>
    <a:srgbClr val="FF0000"/>
    <a:srgbClr val="66FFFF"/>
    <a:srgbClr val="FF3300"/>
    <a:srgbClr val="A50021"/>
    <a:srgbClr val="333399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3"/>
  </p:normalViewPr>
  <p:slideViewPr>
    <p:cSldViewPr showGuides="1">
      <p:cViewPr varScale="1">
        <p:scale>
          <a:sx n="109" d="100"/>
          <a:sy n="109" d="100"/>
        </p:scale>
        <p:origin x="1674" y="96"/>
      </p:cViewPr>
      <p:guideLst>
        <p:guide orient="horz" pos="21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9.png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43.wmf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png"/></Relationships>
</file>

<file path=ppt/drawings/_rels/vmlDrawing13.vml.rels><?xml version="1.0" encoding="UTF-8" standalone="yes"?>
<Relationships xmlns="http://schemas.openxmlformats.org/package/2006/relationships"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3" Type="http://schemas.openxmlformats.org/officeDocument/2006/relationships/image" Target="../media/image46.wmf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58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57.wmf"/><Relationship Id="rId1" Type="http://schemas.openxmlformats.org/officeDocument/2006/relationships/image" Target="../media/image56.png"/></Relationships>
</file>

<file path=ppt/drawings/_rels/vmlDrawing17.vml.rels><?xml version="1.0" encoding="UTF-8" standalone="yes"?>
<Relationships xmlns="http://schemas.openxmlformats.org/package/2006/relationships"><Relationship Id="rId6" Type="http://schemas.openxmlformats.org/officeDocument/2006/relationships/image" Target="../media/image61.png"/><Relationship Id="rId5" Type="http://schemas.openxmlformats.org/officeDocument/2006/relationships/image" Target="../media/image60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57.wmf"/><Relationship Id="rId1" Type="http://schemas.openxmlformats.org/officeDocument/2006/relationships/image" Target="../media/image59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59.png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wmf"/><Relationship Id="rId7" Type="http://schemas.openxmlformats.org/officeDocument/2006/relationships/image" Target="../media/image66.wmf"/><Relationship Id="rId6" Type="http://schemas.openxmlformats.org/officeDocument/2006/relationships/image" Target="../media/image65.wmf"/><Relationship Id="rId5" Type="http://schemas.openxmlformats.org/officeDocument/2006/relationships/image" Target="../media/image58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64.wmf"/><Relationship Id="rId10" Type="http://schemas.openxmlformats.org/officeDocument/2006/relationships/image" Target="../media/image69.wmf"/><Relationship Id="rId1" Type="http://schemas.openxmlformats.org/officeDocument/2006/relationships/image" Target="../media/image63.png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drawings/_rels/vmlDrawing26.vml.rels><?xml version="1.0" encoding="UTF-8" standalone="yes"?>
<Relationships xmlns="http://schemas.openxmlformats.org/package/2006/relationships"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/Relationships>
</file>

<file path=ppt/drawings/_rels/vmlDrawing28.vml.rels><?xml version="1.0" encoding="UTF-8" standalone="yes"?>
<Relationships xmlns="http://schemas.openxmlformats.org/package/2006/relationships"><Relationship Id="rId6" Type="http://schemas.openxmlformats.org/officeDocument/2006/relationships/image" Target="../media/image97.wmf"/><Relationship Id="rId5" Type="http://schemas.openxmlformats.org/officeDocument/2006/relationships/image" Target="../media/image96.png"/><Relationship Id="rId4" Type="http://schemas.openxmlformats.org/officeDocument/2006/relationships/image" Target="../media/image95.wmf"/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png"/></Relationships>
</file>

<file path=ppt/drawings/_rels/vmlDrawing2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1.png"/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7" Type="http://schemas.openxmlformats.org/officeDocument/2006/relationships/image" Target="../media/image17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4.png"/></Relationships>
</file>

<file path=ppt/drawings/_rels/vmlDrawing3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0.wmf"/><Relationship Id="rId3" Type="http://schemas.openxmlformats.org/officeDocument/2006/relationships/image" Target="../media/image103.wmf"/><Relationship Id="rId2" Type="http://schemas.openxmlformats.org/officeDocument/2006/relationships/image" Target="../media/image101.png"/><Relationship Id="rId1" Type="http://schemas.openxmlformats.org/officeDocument/2006/relationships/image" Target="../media/image102.png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rawings/_rels/vmlDrawing32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3.png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png"/></Relationships>
</file>

<file path=ppt/drawings/_rels/vmlDrawing3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wmf"/><Relationship Id="rId8" Type="http://schemas.openxmlformats.org/officeDocument/2006/relationships/image" Target="../media/image121.png"/><Relationship Id="rId7" Type="http://schemas.openxmlformats.org/officeDocument/2006/relationships/image" Target="../media/image120.wmf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3" Type="http://schemas.openxmlformats.org/officeDocument/2006/relationships/image" Target="../media/image126.png"/><Relationship Id="rId12" Type="http://schemas.openxmlformats.org/officeDocument/2006/relationships/image" Target="../media/image125.wmf"/><Relationship Id="rId11" Type="http://schemas.openxmlformats.org/officeDocument/2006/relationships/image" Target="../media/image124.wmf"/><Relationship Id="rId10" Type="http://schemas.openxmlformats.org/officeDocument/2006/relationships/image" Target="../media/image123.wmf"/><Relationship Id="rId1" Type="http://schemas.openxmlformats.org/officeDocument/2006/relationships/image" Target="../media/image114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png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image" Target="../media/image12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3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1.wmf"/><Relationship Id="rId4" Type="http://schemas.openxmlformats.org/officeDocument/2006/relationships/image" Target="../media/image140.wmf"/><Relationship Id="rId3" Type="http://schemas.openxmlformats.org/officeDocument/2006/relationships/image" Target="../media/image139.wmf"/><Relationship Id="rId2" Type="http://schemas.openxmlformats.org/officeDocument/2006/relationships/image" Target="../media/image138.png"/><Relationship Id="rId1" Type="http://schemas.openxmlformats.org/officeDocument/2006/relationships/image" Target="../media/image136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png"/></Relationships>
</file>

<file path=ppt/drawings/_rels/vmlDrawing4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2.png"/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2.png"/></Relationships>
</file>

<file path=ppt/drawings/_rels/vmlDrawing4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3.wmf"/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png"/></Relationships>
</file>

<file path=ppt/drawings/_rels/vmlDrawing4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7.wmf"/><Relationship Id="rId4" Type="http://schemas.openxmlformats.org/officeDocument/2006/relationships/image" Target="../media/image156.wmf"/><Relationship Id="rId3" Type="http://schemas.openxmlformats.org/officeDocument/2006/relationships/image" Target="../media/image155.png"/><Relationship Id="rId2" Type="http://schemas.openxmlformats.org/officeDocument/2006/relationships/image" Target="../media/image154.wmf"/><Relationship Id="rId1" Type="http://schemas.openxmlformats.org/officeDocument/2006/relationships/image" Target="../media/image150.png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5.png"/><Relationship Id="rId1" Type="http://schemas.openxmlformats.org/officeDocument/2006/relationships/image" Target="../media/image154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image" Target="../media/image17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png"/></Relationships>
</file>

<file path=ppt/drawings/_rels/vmlDrawing5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0.wmf"/><Relationship Id="rId3" Type="http://schemas.openxmlformats.org/officeDocument/2006/relationships/image" Target="../media/image179.png"/><Relationship Id="rId2" Type="http://schemas.openxmlformats.org/officeDocument/2006/relationships/image" Target="../media/image178.wmf"/><Relationship Id="rId1" Type="http://schemas.openxmlformats.org/officeDocument/2006/relationships/image" Target="../media/image177.png"/></Relationships>
</file>

<file path=ppt/drawings/_rels/vmlDrawing5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4.wmf"/><Relationship Id="rId3" Type="http://schemas.openxmlformats.org/officeDocument/2006/relationships/image" Target="../media/image183.png"/><Relationship Id="rId2" Type="http://schemas.openxmlformats.org/officeDocument/2006/relationships/image" Target="../media/image182.wmf"/><Relationship Id="rId1" Type="http://schemas.openxmlformats.org/officeDocument/2006/relationships/image" Target="../media/image181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png"/></Relationships>
</file>

<file path=ppt/drawings/_rels/vmlDrawing5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91.wmf"/><Relationship Id="rId4" Type="http://schemas.openxmlformats.org/officeDocument/2006/relationships/image" Target="../media/image190.wmf"/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png"/></Relationships>
</file>

<file path=ppt/drawings/_rels/vmlDrawing5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97.wmf"/><Relationship Id="rId5" Type="http://schemas.openxmlformats.org/officeDocument/2006/relationships/image" Target="../media/image196.wmf"/><Relationship Id="rId4" Type="http://schemas.openxmlformats.org/officeDocument/2006/relationships/image" Target="../media/image195.wmf"/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" Type="http://schemas.openxmlformats.org/officeDocument/2006/relationships/image" Target="../media/image192.png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png"/></Relationships>
</file>

<file path=ppt/drawings/_rels/vmlDrawing5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wmf"/><Relationship Id="rId8" Type="http://schemas.openxmlformats.org/officeDocument/2006/relationships/image" Target="../media/image208.wmf"/><Relationship Id="rId7" Type="http://schemas.openxmlformats.org/officeDocument/2006/relationships/image" Target="../media/image207.wmf"/><Relationship Id="rId6" Type="http://schemas.openxmlformats.org/officeDocument/2006/relationships/image" Target="../media/image155.png"/><Relationship Id="rId5" Type="http://schemas.openxmlformats.org/officeDocument/2006/relationships/image" Target="../media/image206.wmf"/><Relationship Id="rId4" Type="http://schemas.openxmlformats.org/officeDocument/2006/relationships/image" Target="../media/image205.wmf"/><Relationship Id="rId3" Type="http://schemas.openxmlformats.org/officeDocument/2006/relationships/image" Target="../media/image204.wmf"/><Relationship Id="rId2" Type="http://schemas.openxmlformats.org/officeDocument/2006/relationships/image" Target="../media/image203.wmf"/><Relationship Id="rId1" Type="http://schemas.openxmlformats.org/officeDocument/2006/relationships/image" Target="../media/image201.png"/></Relationships>
</file>

<file path=ppt/drawings/_rels/vmlDrawing5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13.png"/><Relationship Id="rId3" Type="http://schemas.openxmlformats.org/officeDocument/2006/relationships/image" Target="../media/image212.wmf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51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680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3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433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5222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5632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/>
          </a:p>
        </p:txBody>
      </p:sp>
      <p:pic>
        <p:nvPicPr>
          <p:cNvPr id="1031" name="Picture 7" descr="73"/>
          <p:cNvPicPr>
            <a:picLocks noChangeAspect="1"/>
          </p:cNvPicPr>
          <p:nvPr userDrawn="1"/>
        </p:nvPicPr>
        <p:blipFill>
          <a:blip r:embed="rId13"/>
          <a:srcRect r="20525" b="20706"/>
          <a:stretch>
            <a:fillRect/>
          </a:stretch>
        </p:blipFill>
        <p:spPr>
          <a:xfrm>
            <a:off x="0" y="0"/>
            <a:ext cx="9144000" cy="68643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66.xml"/><Relationship Id="rId3" Type="http://schemas.openxmlformats.org/officeDocument/2006/relationships/slide" Target="slide49.xml"/><Relationship Id="rId2" Type="http://schemas.openxmlformats.org/officeDocument/2006/relationships/slide" Target="slide31.xml"/><Relationship Id="rId1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20.bin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19.png"/><Relationship Id="rId1" Type="http://schemas.openxmlformats.org/officeDocument/2006/relationships/oleObject" Target="../embeddings/oleObject2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21.wmf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oleObject" Target="../embeddings/oleObject29.bin"/><Relationship Id="rId12" Type="http://schemas.openxmlformats.org/officeDocument/2006/relationships/image" Target="../media/image26.png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25.png"/><Relationship Id="rId1" Type="http://schemas.openxmlformats.org/officeDocument/2006/relationships/oleObject" Target="../embeddings/oleObject23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32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1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31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30.bin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3.wmf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oleObject" Target="../embeddings/oleObject3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7.png"/><Relationship Id="rId3" Type="http://schemas.openxmlformats.org/officeDocument/2006/relationships/oleObject" Target="../embeddings/oleObject35.bin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7.png"/><Relationship Id="rId3" Type="http://schemas.openxmlformats.org/officeDocument/2006/relationships/oleObject" Target="../embeddings/oleObject37.bin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oleObject" Target="../embeddings/oleObject40.bin"/><Relationship Id="rId2" Type="http://schemas.openxmlformats.org/officeDocument/2006/relationships/image" Target="../media/image39.png"/><Relationship Id="rId1" Type="http://schemas.openxmlformats.org/officeDocument/2006/relationships/oleObject" Target="../embeddings/oleObject39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43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42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1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0.png"/><Relationship Id="rId13" Type="http://schemas.openxmlformats.org/officeDocument/2006/relationships/vmlDrawing" Target="../drawings/vmlDrawing12.vml"/><Relationship Id="rId12" Type="http://schemas.openxmlformats.org/officeDocument/2006/relationships/slideLayout" Target="../slideLayouts/slideLayout2.xml"/><Relationship Id="rId11" Type="http://schemas.openxmlformats.org/officeDocument/2006/relationships/oleObject" Target="../embeddings/oleObject47.bin"/><Relationship Id="rId10" Type="http://schemas.openxmlformats.org/officeDocument/2006/relationships/oleObject" Target="../embeddings/oleObject46.bin"/><Relationship Id="rId1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slide" Target="slide27.xml"/><Relationship Id="rId3" Type="http://schemas.openxmlformats.org/officeDocument/2006/relationships/slide" Target="slide21.xml"/><Relationship Id="rId2" Type="http://schemas.openxmlformats.org/officeDocument/2006/relationships/slide" Target="slide13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image" Target="../media/image47.wmf"/><Relationship Id="rId7" Type="http://schemas.openxmlformats.org/officeDocument/2006/relationships/oleObject" Target="../embeddings/oleObject51.bin"/><Relationship Id="rId6" Type="http://schemas.openxmlformats.org/officeDocument/2006/relationships/image" Target="../media/image46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45.png"/><Relationship Id="rId3" Type="http://schemas.openxmlformats.org/officeDocument/2006/relationships/oleObject" Target="../embeddings/oleObject49.bin"/><Relationship Id="rId2" Type="http://schemas.openxmlformats.org/officeDocument/2006/relationships/image" Target="../media/image44.png"/><Relationship Id="rId16" Type="http://schemas.openxmlformats.org/officeDocument/2006/relationships/vmlDrawing" Target="../drawings/vmlDrawing13.vml"/><Relationship Id="rId15" Type="http://schemas.openxmlformats.org/officeDocument/2006/relationships/slideLayout" Target="../slideLayouts/slideLayout2.xml"/><Relationship Id="rId14" Type="http://schemas.openxmlformats.org/officeDocument/2006/relationships/oleObject" Target="../embeddings/oleObject56.bin"/><Relationship Id="rId13" Type="http://schemas.openxmlformats.org/officeDocument/2006/relationships/oleObject" Target="../embeddings/oleObject55.bin"/><Relationship Id="rId12" Type="http://schemas.openxmlformats.org/officeDocument/2006/relationships/oleObject" Target="../embeddings/oleObject54.bin"/><Relationship Id="rId11" Type="http://schemas.openxmlformats.org/officeDocument/2006/relationships/oleObject" Target="../embeddings/oleObject53.bin"/><Relationship Id="rId10" Type="http://schemas.openxmlformats.org/officeDocument/2006/relationships/image" Target="../media/image48.wmf"/><Relationship Id="rId1" Type="http://schemas.openxmlformats.org/officeDocument/2006/relationships/oleObject" Target="../embeddings/oleObject48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2.png"/><Relationship Id="rId7" Type="http://schemas.openxmlformats.org/officeDocument/2006/relationships/oleObject" Target="../embeddings/oleObject60.bin"/><Relationship Id="rId6" Type="http://schemas.openxmlformats.org/officeDocument/2006/relationships/image" Target="../media/image51.png"/><Relationship Id="rId5" Type="http://schemas.openxmlformats.org/officeDocument/2006/relationships/oleObject" Target="../embeddings/oleObject59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49.w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5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54.png"/><Relationship Id="rId3" Type="http://schemas.openxmlformats.org/officeDocument/2006/relationships/oleObject" Target="../embeddings/oleObject62.bin"/><Relationship Id="rId2" Type="http://schemas.openxmlformats.org/officeDocument/2006/relationships/image" Target="../media/image53.png"/><Relationship Id="rId1" Type="http://schemas.openxmlformats.org/officeDocument/2006/relationships/oleObject" Target="../embeddings/oleObject61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67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56.png"/><Relationship Id="rId16" Type="http://schemas.openxmlformats.org/officeDocument/2006/relationships/vmlDrawing" Target="../drawings/vmlDrawing16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8.wmf"/><Relationship Id="rId13" Type="http://schemas.openxmlformats.org/officeDocument/2006/relationships/oleObject" Target="../embeddings/oleObject72.bin"/><Relationship Id="rId12" Type="http://schemas.openxmlformats.org/officeDocument/2006/relationships/oleObject" Target="../embeddings/oleObject71.bin"/><Relationship Id="rId11" Type="http://schemas.openxmlformats.org/officeDocument/2006/relationships/oleObject" Target="../embeddings/oleObject70.bin"/><Relationship Id="rId10" Type="http://schemas.openxmlformats.org/officeDocument/2006/relationships/oleObject" Target="../embeddings/oleObject69.bin"/><Relationship Id="rId1" Type="http://schemas.openxmlformats.org/officeDocument/2006/relationships/oleObject" Target="../embeddings/oleObject64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7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76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57.wmf"/><Relationship Id="rId3" Type="http://schemas.openxmlformats.org/officeDocument/2006/relationships/oleObject" Target="../embeddings/oleObject74.bin"/><Relationship Id="rId2" Type="http://schemas.openxmlformats.org/officeDocument/2006/relationships/image" Target="../media/image59.png"/><Relationship Id="rId18" Type="http://schemas.openxmlformats.org/officeDocument/2006/relationships/vmlDrawing" Target="../drawings/vmlDrawing17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61.png"/><Relationship Id="rId15" Type="http://schemas.openxmlformats.org/officeDocument/2006/relationships/oleObject" Target="../embeddings/oleObject82.bin"/><Relationship Id="rId14" Type="http://schemas.openxmlformats.org/officeDocument/2006/relationships/image" Target="../media/image60.wmf"/><Relationship Id="rId13" Type="http://schemas.openxmlformats.org/officeDocument/2006/relationships/oleObject" Target="../embeddings/oleObject81.bin"/><Relationship Id="rId12" Type="http://schemas.openxmlformats.org/officeDocument/2006/relationships/oleObject" Target="../embeddings/oleObject80.bin"/><Relationship Id="rId11" Type="http://schemas.openxmlformats.org/officeDocument/2006/relationships/oleObject" Target="../embeddings/oleObject79.bin"/><Relationship Id="rId10" Type="http://schemas.openxmlformats.org/officeDocument/2006/relationships/oleObject" Target="../embeddings/oleObject78.bin"/><Relationship Id="rId1" Type="http://schemas.openxmlformats.org/officeDocument/2006/relationships/oleObject" Target="../embeddings/oleObject73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w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59.png"/><Relationship Id="rId1" Type="http://schemas.openxmlformats.org/officeDocument/2006/relationships/oleObject" Target="../embeddings/oleObject83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88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86.bin"/><Relationship Id="rId26" Type="http://schemas.openxmlformats.org/officeDocument/2006/relationships/vmlDrawing" Target="../drawings/vmlDrawing19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69.wmf"/><Relationship Id="rId23" Type="http://schemas.openxmlformats.org/officeDocument/2006/relationships/oleObject" Target="../embeddings/oleObject98.bin"/><Relationship Id="rId22" Type="http://schemas.openxmlformats.org/officeDocument/2006/relationships/image" Target="../media/image68.png"/><Relationship Id="rId21" Type="http://schemas.openxmlformats.org/officeDocument/2006/relationships/oleObject" Target="../embeddings/oleObject97.bin"/><Relationship Id="rId20" Type="http://schemas.openxmlformats.org/officeDocument/2006/relationships/image" Target="../media/image67.wmf"/><Relationship Id="rId2" Type="http://schemas.openxmlformats.org/officeDocument/2006/relationships/image" Target="../media/image63.png"/><Relationship Id="rId19" Type="http://schemas.openxmlformats.org/officeDocument/2006/relationships/oleObject" Target="../embeddings/oleObject96.bin"/><Relationship Id="rId18" Type="http://schemas.openxmlformats.org/officeDocument/2006/relationships/oleObject" Target="../embeddings/oleObject95.bin"/><Relationship Id="rId17" Type="http://schemas.openxmlformats.org/officeDocument/2006/relationships/image" Target="../media/image66.wmf"/><Relationship Id="rId16" Type="http://schemas.openxmlformats.org/officeDocument/2006/relationships/oleObject" Target="../embeddings/oleObject94.bin"/><Relationship Id="rId15" Type="http://schemas.openxmlformats.org/officeDocument/2006/relationships/image" Target="../media/image65.wmf"/><Relationship Id="rId14" Type="http://schemas.openxmlformats.org/officeDocument/2006/relationships/oleObject" Target="../embeddings/oleObject93.bin"/><Relationship Id="rId13" Type="http://schemas.openxmlformats.org/officeDocument/2006/relationships/image" Target="../media/image58.wmf"/><Relationship Id="rId12" Type="http://schemas.openxmlformats.org/officeDocument/2006/relationships/oleObject" Target="../embeddings/oleObject92.bin"/><Relationship Id="rId11" Type="http://schemas.openxmlformats.org/officeDocument/2006/relationships/oleObject" Target="../embeddings/oleObject91.bin"/><Relationship Id="rId10" Type="http://schemas.openxmlformats.org/officeDocument/2006/relationships/oleObject" Target="../embeddings/oleObject90.bin"/><Relationship Id="rId1" Type="http://schemas.openxmlformats.org/officeDocument/2006/relationships/oleObject" Target="../embeddings/oleObject8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71.png"/><Relationship Id="rId3" Type="http://schemas.openxmlformats.org/officeDocument/2006/relationships/oleObject" Target="../embeddings/oleObject100.bin"/><Relationship Id="rId2" Type="http://schemas.openxmlformats.org/officeDocument/2006/relationships/image" Target="../media/image70.png"/><Relationship Id="rId1" Type="http://schemas.openxmlformats.org/officeDocument/2006/relationships/oleObject" Target="../embeddings/oleObject99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oleObject" Target="../embeddings/oleObject103.bin"/><Relationship Id="rId2" Type="http://schemas.openxmlformats.org/officeDocument/2006/relationships/image" Target="../media/image73.png"/><Relationship Id="rId1" Type="http://schemas.openxmlformats.org/officeDocument/2006/relationships/oleObject" Target="../embeddings/oleObject102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oleObject" Target="../embeddings/oleObject10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9.bin"/><Relationship Id="rId8" Type="http://schemas.openxmlformats.org/officeDocument/2006/relationships/image" Target="../media/image46.w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78.png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77.png"/><Relationship Id="rId3" Type="http://schemas.openxmlformats.org/officeDocument/2006/relationships/oleObject" Target="../embeddings/oleObject106.bin"/><Relationship Id="rId2" Type="http://schemas.openxmlformats.org/officeDocument/2006/relationships/image" Target="../media/image76.png"/><Relationship Id="rId19" Type="http://schemas.openxmlformats.org/officeDocument/2006/relationships/notesSlide" Target="../notesSlides/notesSlide4.xml"/><Relationship Id="rId18" Type="http://schemas.openxmlformats.org/officeDocument/2006/relationships/vmlDrawing" Target="../drawings/vmlDrawing23.vml"/><Relationship Id="rId17" Type="http://schemas.openxmlformats.org/officeDocument/2006/relationships/slideLayout" Target="../slideLayouts/slideLayout2.xml"/><Relationship Id="rId16" Type="http://schemas.openxmlformats.org/officeDocument/2006/relationships/oleObject" Target="../embeddings/oleObject114.bin"/><Relationship Id="rId15" Type="http://schemas.openxmlformats.org/officeDocument/2006/relationships/oleObject" Target="../embeddings/oleObject113.bin"/><Relationship Id="rId14" Type="http://schemas.openxmlformats.org/officeDocument/2006/relationships/oleObject" Target="../embeddings/oleObject112.bin"/><Relationship Id="rId13" Type="http://schemas.openxmlformats.org/officeDocument/2006/relationships/oleObject" Target="../embeddings/oleObject111.bin"/><Relationship Id="rId12" Type="http://schemas.openxmlformats.org/officeDocument/2006/relationships/image" Target="../media/image48.wmf"/><Relationship Id="rId11" Type="http://schemas.openxmlformats.org/officeDocument/2006/relationships/oleObject" Target="../embeddings/oleObject110.bin"/><Relationship Id="rId10" Type="http://schemas.openxmlformats.org/officeDocument/2006/relationships/image" Target="../media/image47.wmf"/><Relationship Id="rId1" Type="http://schemas.openxmlformats.org/officeDocument/2006/relationships/oleObject" Target="../embeddings/oleObject105.bin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slide" Target="slide43.xml"/><Relationship Id="rId4" Type="http://schemas.openxmlformats.org/officeDocument/2006/relationships/slide" Target="slide42.xml"/><Relationship Id="rId3" Type="http://schemas.openxmlformats.org/officeDocument/2006/relationships/slide" Target="slide39.xml"/><Relationship Id="rId2" Type="http://schemas.openxmlformats.org/officeDocument/2006/relationships/slide" Target="slide35.xml"/><Relationship Id="rId1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115.bin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4.png"/><Relationship Id="rId3" Type="http://schemas.openxmlformats.org/officeDocument/2006/relationships/oleObject" Target="../embeddings/oleObject117.bin"/><Relationship Id="rId2" Type="http://schemas.openxmlformats.org/officeDocument/2006/relationships/image" Target="../media/image83.png"/><Relationship Id="rId1" Type="http://schemas.openxmlformats.org/officeDocument/2006/relationships/oleObject" Target="../embeddings/oleObject11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oleObject" Target="../embeddings/oleObject121.bin"/><Relationship Id="rId7" Type="http://schemas.openxmlformats.org/officeDocument/2006/relationships/image" Target="../media/image89.png"/><Relationship Id="rId6" Type="http://schemas.openxmlformats.org/officeDocument/2006/relationships/oleObject" Target="../embeddings/oleObject120.bin"/><Relationship Id="rId5" Type="http://schemas.openxmlformats.org/officeDocument/2006/relationships/image" Target="../media/image88.png"/><Relationship Id="rId4" Type="http://schemas.openxmlformats.org/officeDocument/2006/relationships/oleObject" Target="../embeddings/oleObject119.bin"/><Relationship Id="rId3" Type="http://schemas.openxmlformats.org/officeDocument/2006/relationships/image" Target="../media/image87.png"/><Relationship Id="rId2" Type="http://schemas.openxmlformats.org/officeDocument/2006/relationships/oleObject" Target="../embeddings/oleObject118.bin"/><Relationship Id="rId11" Type="http://schemas.openxmlformats.org/officeDocument/2006/relationships/vmlDrawing" Target="../drawings/vmlDrawing26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oleObject" Target="../embeddings/oleObject122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7.bin"/><Relationship Id="rId8" Type="http://schemas.openxmlformats.org/officeDocument/2006/relationships/image" Target="../media/image95.wmf"/><Relationship Id="rId7" Type="http://schemas.openxmlformats.org/officeDocument/2006/relationships/oleObject" Target="../embeddings/oleObject126.bin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93.wmf"/><Relationship Id="rId3" Type="http://schemas.openxmlformats.org/officeDocument/2006/relationships/oleObject" Target="../embeddings/oleObject124.bin"/><Relationship Id="rId2" Type="http://schemas.openxmlformats.org/officeDocument/2006/relationships/image" Target="../media/image92.png"/><Relationship Id="rId14" Type="http://schemas.openxmlformats.org/officeDocument/2006/relationships/vmlDrawing" Target="../drawings/vmlDrawing28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7.wmf"/><Relationship Id="rId11" Type="http://schemas.openxmlformats.org/officeDocument/2006/relationships/oleObject" Target="../embeddings/oleObject128.bin"/><Relationship Id="rId10" Type="http://schemas.openxmlformats.org/officeDocument/2006/relationships/image" Target="../media/image96.png"/><Relationship Id="rId1" Type="http://schemas.openxmlformats.org/officeDocument/2006/relationships/oleObject" Target="../embeddings/oleObject123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1.png"/><Relationship Id="rId7" Type="http://schemas.openxmlformats.org/officeDocument/2006/relationships/oleObject" Target="../embeddings/oleObject132.bin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99.wmf"/><Relationship Id="rId3" Type="http://schemas.openxmlformats.org/officeDocument/2006/relationships/oleObject" Target="../embeddings/oleObject130.bin"/><Relationship Id="rId2" Type="http://schemas.openxmlformats.org/officeDocument/2006/relationships/image" Target="../media/image98.wmf"/><Relationship Id="rId10" Type="http://schemas.openxmlformats.org/officeDocument/2006/relationships/vmlDrawing" Target="../drawings/vmlDrawing29.vml"/><Relationship Id="rId1" Type="http://schemas.openxmlformats.org/officeDocument/2006/relationships/oleObject" Target="../embeddings/oleObject129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7" Type="http://schemas.openxmlformats.org/officeDocument/2006/relationships/oleObject" Target="../embeddings/oleObject7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0.wmf"/><Relationship Id="rId7" Type="http://schemas.openxmlformats.org/officeDocument/2006/relationships/oleObject" Target="../embeddings/oleObject136.bin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01.png"/><Relationship Id="rId3" Type="http://schemas.openxmlformats.org/officeDocument/2006/relationships/oleObject" Target="../embeddings/oleObject134.bin"/><Relationship Id="rId2" Type="http://schemas.openxmlformats.org/officeDocument/2006/relationships/image" Target="../media/image102.png"/><Relationship Id="rId10" Type="http://schemas.openxmlformats.org/officeDocument/2006/relationships/vmlDrawing" Target="../drawings/vmlDrawing30.vml"/><Relationship Id="rId1" Type="http://schemas.openxmlformats.org/officeDocument/2006/relationships/oleObject" Target="../embeddings/oleObject13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05.png"/><Relationship Id="rId3" Type="http://schemas.openxmlformats.org/officeDocument/2006/relationships/oleObject" Target="../embeddings/oleObject138.bin"/><Relationship Id="rId2" Type="http://schemas.openxmlformats.org/officeDocument/2006/relationships/image" Target="../media/image104.png"/><Relationship Id="rId1" Type="http://schemas.openxmlformats.org/officeDocument/2006/relationships/oleObject" Target="../embeddings/oleObject137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4.bin"/><Relationship Id="rId8" Type="http://schemas.openxmlformats.org/officeDocument/2006/relationships/image" Target="../media/image110.wmf"/><Relationship Id="rId7" Type="http://schemas.openxmlformats.org/officeDocument/2006/relationships/oleObject" Target="../embeddings/oleObject143.bin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08.wmf"/><Relationship Id="rId3" Type="http://schemas.openxmlformats.org/officeDocument/2006/relationships/oleObject" Target="../embeddings/oleObject141.bin"/><Relationship Id="rId2" Type="http://schemas.openxmlformats.org/officeDocument/2006/relationships/image" Target="../media/image107.png"/><Relationship Id="rId17" Type="http://schemas.openxmlformats.org/officeDocument/2006/relationships/vmlDrawing" Target="../drawings/vmlDrawing32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13.png"/><Relationship Id="rId14" Type="http://schemas.openxmlformats.org/officeDocument/2006/relationships/oleObject" Target="../embeddings/oleObject147.bin"/><Relationship Id="rId13" Type="http://schemas.openxmlformats.org/officeDocument/2006/relationships/image" Target="../media/image112.wmf"/><Relationship Id="rId12" Type="http://schemas.openxmlformats.org/officeDocument/2006/relationships/oleObject" Target="../embeddings/oleObject146.bin"/><Relationship Id="rId11" Type="http://schemas.openxmlformats.org/officeDocument/2006/relationships/oleObject" Target="../embeddings/oleObject145.bin"/><Relationship Id="rId10" Type="http://schemas.openxmlformats.org/officeDocument/2006/relationships/image" Target="../media/image111.wmf"/><Relationship Id="rId1" Type="http://schemas.openxmlformats.org/officeDocument/2006/relationships/oleObject" Target="../embeddings/oleObject140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2.bin"/><Relationship Id="rId8" Type="http://schemas.openxmlformats.org/officeDocument/2006/relationships/image" Target="../media/image117.wmf"/><Relationship Id="rId7" Type="http://schemas.openxmlformats.org/officeDocument/2006/relationships/oleObject" Target="../embeddings/oleObject151.bin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15.wmf"/><Relationship Id="rId38" Type="http://schemas.openxmlformats.org/officeDocument/2006/relationships/vmlDrawing" Target="../drawings/vmlDrawing33.vml"/><Relationship Id="rId37" Type="http://schemas.openxmlformats.org/officeDocument/2006/relationships/slideLayout" Target="../slideLayouts/slideLayout2.xml"/><Relationship Id="rId36" Type="http://schemas.openxmlformats.org/officeDocument/2006/relationships/oleObject" Target="../embeddings/oleObject170.bin"/><Relationship Id="rId35" Type="http://schemas.openxmlformats.org/officeDocument/2006/relationships/oleObject" Target="../embeddings/oleObject169.bin"/><Relationship Id="rId34" Type="http://schemas.openxmlformats.org/officeDocument/2006/relationships/oleObject" Target="../embeddings/oleObject168.bin"/><Relationship Id="rId33" Type="http://schemas.openxmlformats.org/officeDocument/2006/relationships/oleObject" Target="../embeddings/oleObject167.bin"/><Relationship Id="rId32" Type="http://schemas.openxmlformats.org/officeDocument/2006/relationships/oleObject" Target="../embeddings/oleObject166.bin"/><Relationship Id="rId31" Type="http://schemas.openxmlformats.org/officeDocument/2006/relationships/oleObject" Target="../embeddings/oleObject165.bin"/><Relationship Id="rId30" Type="http://schemas.openxmlformats.org/officeDocument/2006/relationships/image" Target="../media/image126.png"/><Relationship Id="rId3" Type="http://schemas.openxmlformats.org/officeDocument/2006/relationships/oleObject" Target="../embeddings/oleObject149.bin"/><Relationship Id="rId29" Type="http://schemas.openxmlformats.org/officeDocument/2006/relationships/oleObject" Target="../embeddings/oleObject164.bin"/><Relationship Id="rId28" Type="http://schemas.openxmlformats.org/officeDocument/2006/relationships/image" Target="../media/image125.wmf"/><Relationship Id="rId27" Type="http://schemas.openxmlformats.org/officeDocument/2006/relationships/oleObject" Target="../embeddings/oleObject163.bin"/><Relationship Id="rId26" Type="http://schemas.openxmlformats.org/officeDocument/2006/relationships/image" Target="../media/image124.wmf"/><Relationship Id="rId25" Type="http://schemas.openxmlformats.org/officeDocument/2006/relationships/oleObject" Target="../embeddings/oleObject162.bin"/><Relationship Id="rId24" Type="http://schemas.openxmlformats.org/officeDocument/2006/relationships/oleObject" Target="../embeddings/oleObject161.bin"/><Relationship Id="rId23" Type="http://schemas.openxmlformats.org/officeDocument/2006/relationships/image" Target="../media/image123.wmf"/><Relationship Id="rId22" Type="http://schemas.openxmlformats.org/officeDocument/2006/relationships/oleObject" Target="../embeddings/oleObject160.bin"/><Relationship Id="rId21" Type="http://schemas.openxmlformats.org/officeDocument/2006/relationships/image" Target="../media/image122.wmf"/><Relationship Id="rId20" Type="http://schemas.openxmlformats.org/officeDocument/2006/relationships/oleObject" Target="../embeddings/oleObject159.bin"/><Relationship Id="rId2" Type="http://schemas.openxmlformats.org/officeDocument/2006/relationships/image" Target="../media/image114.png"/><Relationship Id="rId19" Type="http://schemas.openxmlformats.org/officeDocument/2006/relationships/oleObject" Target="../embeddings/oleObject158.bin"/><Relationship Id="rId18" Type="http://schemas.openxmlformats.org/officeDocument/2006/relationships/oleObject" Target="../embeddings/oleObject157.bin"/><Relationship Id="rId17" Type="http://schemas.openxmlformats.org/officeDocument/2006/relationships/oleObject" Target="../embeddings/oleObject156.bin"/><Relationship Id="rId16" Type="http://schemas.openxmlformats.org/officeDocument/2006/relationships/image" Target="../media/image121.png"/><Relationship Id="rId15" Type="http://schemas.openxmlformats.org/officeDocument/2006/relationships/oleObject" Target="../embeddings/oleObject155.bin"/><Relationship Id="rId14" Type="http://schemas.openxmlformats.org/officeDocument/2006/relationships/image" Target="../media/image120.wmf"/><Relationship Id="rId13" Type="http://schemas.openxmlformats.org/officeDocument/2006/relationships/oleObject" Target="../embeddings/oleObject154.bin"/><Relationship Id="rId12" Type="http://schemas.openxmlformats.org/officeDocument/2006/relationships/image" Target="../media/image119.wmf"/><Relationship Id="rId11" Type="http://schemas.openxmlformats.org/officeDocument/2006/relationships/oleObject" Target="../embeddings/oleObject153.bin"/><Relationship Id="rId10" Type="http://schemas.openxmlformats.org/officeDocument/2006/relationships/image" Target="../media/image118.wmf"/><Relationship Id="rId1" Type="http://schemas.openxmlformats.org/officeDocument/2006/relationships/oleObject" Target="../embeddings/oleObject148.bin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oleObject" Target="../embeddings/oleObject171.bin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oleObject" Target="../embeddings/oleObject172.bin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3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0.png"/><Relationship Id="rId3" Type="http://schemas.openxmlformats.org/officeDocument/2006/relationships/oleObject" Target="../embeddings/oleObject174.bin"/><Relationship Id="rId2" Type="http://schemas.openxmlformats.org/officeDocument/2006/relationships/image" Target="../media/image129.wmf"/><Relationship Id="rId1" Type="http://schemas.openxmlformats.org/officeDocument/2006/relationships/oleObject" Target="../embeddings/oleObject173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7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wmf"/><Relationship Id="rId1" Type="http://schemas.openxmlformats.org/officeDocument/2006/relationships/oleObject" Target="../embeddings/oleObject175.bin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slide" Target="slide62.xml"/><Relationship Id="rId4" Type="http://schemas.openxmlformats.org/officeDocument/2006/relationships/slide" Target="slide61.xml"/><Relationship Id="rId3" Type="http://schemas.openxmlformats.org/officeDocument/2006/relationships/slide" Target="slide57.xml"/><Relationship Id="rId2" Type="http://schemas.openxmlformats.org/officeDocument/2006/relationships/slide" Target="slide51.xml"/><Relationship Id="rId1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wmf"/><Relationship Id="rId8" Type="http://schemas.openxmlformats.org/officeDocument/2006/relationships/oleObject" Target="../embeddings/oleObject179.bin"/><Relationship Id="rId7" Type="http://schemas.openxmlformats.org/officeDocument/2006/relationships/image" Target="../media/image139.wmf"/><Relationship Id="rId6" Type="http://schemas.openxmlformats.org/officeDocument/2006/relationships/oleObject" Target="../embeddings/oleObject178.bin"/><Relationship Id="rId5" Type="http://schemas.openxmlformats.org/officeDocument/2006/relationships/image" Target="../media/image138.png"/><Relationship Id="rId4" Type="http://schemas.openxmlformats.org/officeDocument/2006/relationships/oleObject" Target="../embeddings/oleObject177.bin"/><Relationship Id="rId3" Type="http://schemas.openxmlformats.org/officeDocument/2006/relationships/image" Target="../media/image137.png"/><Relationship Id="rId2" Type="http://schemas.openxmlformats.org/officeDocument/2006/relationships/image" Target="../media/image136.wmf"/><Relationship Id="rId14" Type="http://schemas.openxmlformats.org/officeDocument/2006/relationships/vmlDrawing" Target="../drawings/vmlDrawing38.vml"/><Relationship Id="rId13" Type="http://schemas.openxmlformats.org/officeDocument/2006/relationships/slideLayout" Target="../slideLayouts/slideLayout2.xml"/><Relationship Id="rId12" Type="http://schemas.openxmlformats.org/officeDocument/2006/relationships/oleObject" Target="../embeddings/oleObject181.bin"/><Relationship Id="rId11" Type="http://schemas.openxmlformats.org/officeDocument/2006/relationships/image" Target="../media/image141.wmf"/><Relationship Id="rId10" Type="http://schemas.openxmlformats.org/officeDocument/2006/relationships/oleObject" Target="../embeddings/oleObject180.bin"/><Relationship Id="rId1" Type="http://schemas.openxmlformats.org/officeDocument/2006/relationships/oleObject" Target="../embeddings/oleObject176.bin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1" Type="http://schemas.openxmlformats.org/officeDocument/2006/relationships/oleObject" Target="../embeddings/oleObject182.bin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2.png"/><Relationship Id="rId2" Type="http://schemas.openxmlformats.org/officeDocument/2006/relationships/oleObject" Target="../embeddings/oleObject183.bin"/><Relationship Id="rId1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oleObject" Target="../embeddings/oleObject187.bin"/><Relationship Id="rId7" Type="http://schemas.openxmlformats.org/officeDocument/2006/relationships/image" Target="../media/image146.wmf"/><Relationship Id="rId6" Type="http://schemas.openxmlformats.org/officeDocument/2006/relationships/oleObject" Target="../embeddings/oleObject186.bin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85.bin"/><Relationship Id="rId3" Type="http://schemas.openxmlformats.org/officeDocument/2006/relationships/image" Target="../media/image144.wmf"/><Relationship Id="rId2" Type="http://schemas.openxmlformats.org/officeDocument/2006/relationships/oleObject" Target="../embeddings/oleObject184.bin"/><Relationship Id="rId11" Type="http://schemas.openxmlformats.org/officeDocument/2006/relationships/vmlDrawing" Target="../drawings/vmlDrawing41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oleObject" Target="../embeddings/oleObject190.bin"/><Relationship Id="rId4" Type="http://schemas.openxmlformats.org/officeDocument/2006/relationships/image" Target="../media/image147.png"/><Relationship Id="rId3" Type="http://schemas.openxmlformats.org/officeDocument/2006/relationships/oleObject" Target="../embeddings/oleObject189.bin"/><Relationship Id="rId2" Type="http://schemas.openxmlformats.org/officeDocument/2006/relationships/image" Target="../media/image142.png"/><Relationship Id="rId1" Type="http://schemas.openxmlformats.org/officeDocument/2006/relationships/oleObject" Target="../embeddings/oleObject188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wmf"/><Relationship Id="rId8" Type="http://schemas.openxmlformats.org/officeDocument/2006/relationships/oleObject" Target="../embeddings/oleObject194.bin"/><Relationship Id="rId7" Type="http://schemas.openxmlformats.org/officeDocument/2006/relationships/image" Target="../media/image152.wmf"/><Relationship Id="rId6" Type="http://schemas.openxmlformats.org/officeDocument/2006/relationships/oleObject" Target="../embeddings/oleObject193.bin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192.bin"/><Relationship Id="rId3" Type="http://schemas.openxmlformats.org/officeDocument/2006/relationships/image" Target="../media/image150.png"/><Relationship Id="rId2" Type="http://schemas.openxmlformats.org/officeDocument/2006/relationships/oleObject" Target="../embeddings/oleObject191.bin"/><Relationship Id="rId11" Type="http://schemas.openxmlformats.org/officeDocument/2006/relationships/vmlDrawing" Target="../drawings/vmlDrawing43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9.bin"/><Relationship Id="rId8" Type="http://schemas.openxmlformats.org/officeDocument/2006/relationships/image" Target="../media/image156.wmf"/><Relationship Id="rId7" Type="http://schemas.openxmlformats.org/officeDocument/2006/relationships/oleObject" Target="../embeddings/oleObject198.bin"/><Relationship Id="rId6" Type="http://schemas.openxmlformats.org/officeDocument/2006/relationships/image" Target="../media/image155.png"/><Relationship Id="rId5" Type="http://schemas.openxmlformats.org/officeDocument/2006/relationships/oleObject" Target="../embeddings/oleObject197.bin"/><Relationship Id="rId4" Type="http://schemas.openxmlformats.org/officeDocument/2006/relationships/image" Target="../media/image154.wmf"/><Relationship Id="rId3" Type="http://schemas.openxmlformats.org/officeDocument/2006/relationships/oleObject" Target="../embeddings/oleObject196.bin"/><Relationship Id="rId2" Type="http://schemas.openxmlformats.org/officeDocument/2006/relationships/image" Target="../media/image150.png"/><Relationship Id="rId12" Type="http://schemas.openxmlformats.org/officeDocument/2006/relationships/vmlDrawing" Target="../drawings/vmlDrawing4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7.wmf"/><Relationship Id="rId1" Type="http://schemas.openxmlformats.org/officeDocument/2006/relationships/oleObject" Target="../embeddings/oleObject195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9.wmf"/><Relationship Id="rId6" Type="http://schemas.openxmlformats.org/officeDocument/2006/relationships/oleObject" Target="../embeddings/oleObject202.bin"/><Relationship Id="rId5" Type="http://schemas.openxmlformats.org/officeDocument/2006/relationships/image" Target="../media/image155.png"/><Relationship Id="rId4" Type="http://schemas.openxmlformats.org/officeDocument/2006/relationships/oleObject" Target="../embeddings/oleObject201.bin"/><Relationship Id="rId3" Type="http://schemas.openxmlformats.org/officeDocument/2006/relationships/image" Target="../media/image154.wmf"/><Relationship Id="rId2" Type="http://schemas.openxmlformats.org/officeDocument/2006/relationships/oleObject" Target="../embeddings/oleObject200.bin"/><Relationship Id="rId1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5.png"/><Relationship Id="rId7" Type="http://schemas.openxmlformats.org/officeDocument/2006/relationships/oleObject" Target="../embeddings/oleObject205.bin"/><Relationship Id="rId6" Type="http://schemas.openxmlformats.org/officeDocument/2006/relationships/image" Target="../media/image162.wmf"/><Relationship Id="rId5" Type="http://schemas.openxmlformats.org/officeDocument/2006/relationships/oleObject" Target="../embeddings/oleObject204.bin"/><Relationship Id="rId4" Type="http://schemas.openxmlformats.org/officeDocument/2006/relationships/image" Target="../media/image161.wmf"/><Relationship Id="rId3" Type="http://schemas.openxmlformats.org/officeDocument/2006/relationships/oleObject" Target="../embeddings/oleObject203.bin"/><Relationship Id="rId2" Type="http://schemas.openxmlformats.org/officeDocument/2006/relationships/image" Target="../media/image160.png"/><Relationship Id="rId10" Type="http://schemas.openxmlformats.org/officeDocument/2006/relationships/vmlDrawing" Target="../drawings/vmlDrawing46.vml"/><Relationship Id="rId1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7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oleObject" Target="../embeddings/oleObject207.bin"/><Relationship Id="rId2" Type="http://schemas.openxmlformats.org/officeDocument/2006/relationships/image" Target="../media/image163.png"/><Relationship Id="rId1" Type="http://schemas.openxmlformats.org/officeDocument/2006/relationships/oleObject" Target="../embeddings/oleObject20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9.wmf"/><Relationship Id="rId1" Type="http://schemas.openxmlformats.org/officeDocument/2006/relationships/oleObject" Target="../embeddings/oleObject208.bin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2.emf"/><Relationship Id="rId4" Type="http://schemas.openxmlformats.org/officeDocument/2006/relationships/oleObject" Target="../embeddings/oleObject210.bin"/><Relationship Id="rId3" Type="http://schemas.openxmlformats.org/officeDocument/2006/relationships/image" Target="../media/image171.png"/><Relationship Id="rId2" Type="http://schemas.openxmlformats.org/officeDocument/2006/relationships/image" Target="../media/image170.wmf"/><Relationship Id="rId1" Type="http://schemas.openxmlformats.org/officeDocument/2006/relationships/oleObject" Target="../embeddings/oleObject209.bin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slide" Target="slide75.xml"/><Relationship Id="rId3" Type="http://schemas.openxmlformats.org/officeDocument/2006/relationships/slide" Target="slide72.xml"/><Relationship Id="rId2" Type="http://schemas.openxmlformats.org/officeDocument/2006/relationships/slide" Target="slide70.xml"/><Relationship Id="rId1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0.wmf"/><Relationship Id="rId7" Type="http://schemas.openxmlformats.org/officeDocument/2006/relationships/oleObject" Target="../embeddings/oleObject214.bin"/><Relationship Id="rId6" Type="http://schemas.openxmlformats.org/officeDocument/2006/relationships/image" Target="../media/image179.png"/><Relationship Id="rId5" Type="http://schemas.openxmlformats.org/officeDocument/2006/relationships/oleObject" Target="../embeddings/oleObject213.bin"/><Relationship Id="rId4" Type="http://schemas.openxmlformats.org/officeDocument/2006/relationships/image" Target="../media/image178.wmf"/><Relationship Id="rId3" Type="http://schemas.openxmlformats.org/officeDocument/2006/relationships/oleObject" Target="../embeddings/oleObject212.bin"/><Relationship Id="rId2" Type="http://schemas.openxmlformats.org/officeDocument/2006/relationships/image" Target="../media/image177.png"/><Relationship Id="rId10" Type="http://schemas.openxmlformats.org/officeDocument/2006/relationships/vmlDrawing" Target="../drawings/vmlDrawing50.vml"/><Relationship Id="rId1" Type="http://schemas.openxmlformats.org/officeDocument/2006/relationships/oleObject" Target="../embeddings/oleObject211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4.wmf"/><Relationship Id="rId7" Type="http://schemas.openxmlformats.org/officeDocument/2006/relationships/oleObject" Target="../embeddings/oleObject218.bin"/><Relationship Id="rId6" Type="http://schemas.openxmlformats.org/officeDocument/2006/relationships/image" Target="../media/image183.png"/><Relationship Id="rId5" Type="http://schemas.openxmlformats.org/officeDocument/2006/relationships/oleObject" Target="../embeddings/oleObject217.bin"/><Relationship Id="rId4" Type="http://schemas.openxmlformats.org/officeDocument/2006/relationships/image" Target="../media/image182.wmf"/><Relationship Id="rId3" Type="http://schemas.openxmlformats.org/officeDocument/2006/relationships/oleObject" Target="../embeddings/oleObject216.bin"/><Relationship Id="rId2" Type="http://schemas.openxmlformats.org/officeDocument/2006/relationships/image" Target="../media/image181.wmf"/><Relationship Id="rId10" Type="http://schemas.openxmlformats.org/officeDocument/2006/relationships/vmlDrawing" Target="../drawings/vmlDrawing51.vml"/><Relationship Id="rId1" Type="http://schemas.openxmlformats.org/officeDocument/2006/relationships/oleObject" Target="../embeddings/oleObject215.bin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oleObject" Target="../embeddings/oleObject219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wmf"/><Relationship Id="rId8" Type="http://schemas.openxmlformats.org/officeDocument/2006/relationships/oleObject" Target="../embeddings/oleObject224.bin"/><Relationship Id="rId7" Type="http://schemas.openxmlformats.org/officeDocument/2006/relationships/oleObject" Target="../embeddings/oleObject223.bin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188.wmf"/><Relationship Id="rId3" Type="http://schemas.openxmlformats.org/officeDocument/2006/relationships/oleObject" Target="../embeddings/oleObject221.bin"/><Relationship Id="rId2" Type="http://schemas.openxmlformats.org/officeDocument/2006/relationships/image" Target="../media/image187.png"/><Relationship Id="rId13" Type="http://schemas.openxmlformats.org/officeDocument/2006/relationships/vmlDrawing" Target="../drawings/vmlDrawing53.v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91.wmf"/><Relationship Id="rId10" Type="http://schemas.openxmlformats.org/officeDocument/2006/relationships/oleObject" Target="../embeddings/oleObject225.bin"/><Relationship Id="rId1" Type="http://schemas.openxmlformats.org/officeDocument/2006/relationships/oleObject" Target="../embeddings/oleObject220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0.bin"/><Relationship Id="rId8" Type="http://schemas.openxmlformats.org/officeDocument/2006/relationships/image" Target="../media/image195.wmf"/><Relationship Id="rId7" Type="http://schemas.openxmlformats.org/officeDocument/2006/relationships/oleObject" Target="../embeddings/oleObject229.bin"/><Relationship Id="rId6" Type="http://schemas.openxmlformats.org/officeDocument/2006/relationships/image" Target="../media/image194.wmf"/><Relationship Id="rId5" Type="http://schemas.openxmlformats.org/officeDocument/2006/relationships/oleObject" Target="../embeddings/oleObject228.bin"/><Relationship Id="rId4" Type="http://schemas.openxmlformats.org/officeDocument/2006/relationships/image" Target="../media/image193.wmf"/><Relationship Id="rId3" Type="http://schemas.openxmlformats.org/officeDocument/2006/relationships/oleObject" Target="../embeddings/oleObject227.bin"/><Relationship Id="rId2" Type="http://schemas.openxmlformats.org/officeDocument/2006/relationships/image" Target="../media/image192.png"/><Relationship Id="rId15" Type="http://schemas.openxmlformats.org/officeDocument/2006/relationships/vmlDrawing" Target="../drawings/vmlDrawing54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98.png"/><Relationship Id="rId12" Type="http://schemas.openxmlformats.org/officeDocument/2006/relationships/image" Target="../media/image197.wmf"/><Relationship Id="rId11" Type="http://schemas.openxmlformats.org/officeDocument/2006/relationships/oleObject" Target="../embeddings/oleObject231.bin"/><Relationship Id="rId10" Type="http://schemas.openxmlformats.org/officeDocument/2006/relationships/image" Target="../media/image196.wmf"/><Relationship Id="rId1" Type="http://schemas.openxmlformats.org/officeDocument/2006/relationships/oleObject" Target="../embeddings/oleObject226.bin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vmlDrawing" Target="../drawings/vmlDrawing5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5.png"/><Relationship Id="rId3" Type="http://schemas.openxmlformats.org/officeDocument/2006/relationships/image" Target="../media/image200.png"/><Relationship Id="rId2" Type="http://schemas.openxmlformats.org/officeDocument/2006/relationships/oleObject" Target="../embeddings/oleObject232.bin"/><Relationship Id="rId1" Type="http://schemas.openxmlformats.org/officeDocument/2006/relationships/image" Target="../media/image19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wmf"/><Relationship Id="rId8" Type="http://schemas.openxmlformats.org/officeDocument/2006/relationships/oleObject" Target="../embeddings/oleObject236.bin"/><Relationship Id="rId7" Type="http://schemas.openxmlformats.org/officeDocument/2006/relationships/image" Target="../media/image204.wmf"/><Relationship Id="rId6" Type="http://schemas.openxmlformats.org/officeDocument/2006/relationships/oleObject" Target="../embeddings/oleObject235.bin"/><Relationship Id="rId5" Type="http://schemas.openxmlformats.org/officeDocument/2006/relationships/image" Target="../media/image203.wmf"/><Relationship Id="rId4" Type="http://schemas.openxmlformats.org/officeDocument/2006/relationships/oleObject" Target="../embeddings/oleObject234.bin"/><Relationship Id="rId3" Type="http://schemas.openxmlformats.org/officeDocument/2006/relationships/image" Target="../media/image202.png"/><Relationship Id="rId21" Type="http://schemas.openxmlformats.org/officeDocument/2006/relationships/vmlDrawing" Target="../drawings/vmlDrawing56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19" Type="http://schemas.openxmlformats.org/officeDocument/2006/relationships/image" Target="../media/image209.wmf"/><Relationship Id="rId18" Type="http://schemas.openxmlformats.org/officeDocument/2006/relationships/oleObject" Target="../embeddings/oleObject241.bin"/><Relationship Id="rId17" Type="http://schemas.openxmlformats.org/officeDocument/2006/relationships/image" Target="../media/image208.wmf"/><Relationship Id="rId16" Type="http://schemas.openxmlformats.org/officeDocument/2006/relationships/oleObject" Target="../embeddings/oleObject240.bin"/><Relationship Id="rId15" Type="http://schemas.openxmlformats.org/officeDocument/2006/relationships/image" Target="../media/image207.wmf"/><Relationship Id="rId14" Type="http://schemas.openxmlformats.org/officeDocument/2006/relationships/oleObject" Target="../embeddings/oleObject239.bin"/><Relationship Id="rId13" Type="http://schemas.openxmlformats.org/officeDocument/2006/relationships/image" Target="../media/image155.png"/><Relationship Id="rId12" Type="http://schemas.openxmlformats.org/officeDocument/2006/relationships/oleObject" Target="../embeddings/oleObject238.bin"/><Relationship Id="rId11" Type="http://schemas.openxmlformats.org/officeDocument/2006/relationships/image" Target="../media/image206.wmf"/><Relationship Id="rId10" Type="http://schemas.openxmlformats.org/officeDocument/2006/relationships/oleObject" Target="../embeddings/oleObject237.bin"/><Relationship Id="rId1" Type="http://schemas.openxmlformats.org/officeDocument/2006/relationships/oleObject" Target="../embeddings/oleObject233.bin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3.png"/><Relationship Id="rId7" Type="http://schemas.openxmlformats.org/officeDocument/2006/relationships/oleObject" Target="../embeddings/oleObject245.bin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244.bin"/><Relationship Id="rId4" Type="http://schemas.openxmlformats.org/officeDocument/2006/relationships/image" Target="../media/image211.png"/><Relationship Id="rId3" Type="http://schemas.openxmlformats.org/officeDocument/2006/relationships/oleObject" Target="../embeddings/oleObject243.bin"/><Relationship Id="rId2" Type="http://schemas.openxmlformats.org/officeDocument/2006/relationships/image" Target="../media/image210.png"/><Relationship Id="rId10" Type="http://schemas.openxmlformats.org/officeDocument/2006/relationships/vmlDrawing" Target="../drawings/vmlDrawing57.vml"/><Relationship Id="rId1" Type="http://schemas.openxmlformats.org/officeDocument/2006/relationships/oleObject" Target="../embeddings/oleObject24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4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9.bin"/><Relationship Id="rId22" Type="http://schemas.openxmlformats.org/officeDocument/2006/relationships/notesSlide" Target="../notesSlides/notesSlide3.xml"/><Relationship Id="rId21" Type="http://schemas.openxmlformats.org/officeDocument/2006/relationships/vmlDrawing" Target="../drawings/vmlDrawing3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9" Type="http://schemas.openxmlformats.org/officeDocument/2006/relationships/oleObject" Target="../embeddings/oleObject19.bin"/><Relationship Id="rId18" Type="http://schemas.openxmlformats.org/officeDocument/2006/relationships/oleObject" Target="../embeddings/oleObject18.bin"/><Relationship Id="rId17" Type="http://schemas.openxmlformats.org/officeDocument/2006/relationships/oleObject" Target="../embeddings/oleObject17.bin"/><Relationship Id="rId16" Type="http://schemas.openxmlformats.org/officeDocument/2006/relationships/oleObject" Target="../embeddings/oleObject16.bin"/><Relationship Id="rId15" Type="http://schemas.openxmlformats.org/officeDocument/2006/relationships/image" Target="../media/image17.wmf"/><Relationship Id="rId14" Type="http://schemas.openxmlformats.org/officeDocument/2006/relationships/oleObject" Target="../embeddings/oleObject15.bin"/><Relationship Id="rId13" Type="http://schemas.openxmlformats.org/officeDocument/2006/relationships/image" Target="../media/image16.wmf"/><Relationship Id="rId12" Type="http://schemas.openxmlformats.org/officeDocument/2006/relationships/oleObject" Target="../embeddings/oleObject14.bin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15.wmf"/><Relationship Id="rId1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/>
          </p:cNvSpPr>
          <p:nvPr>
            <p:ph type="title"/>
          </p:nvPr>
        </p:nvSpPr>
        <p:spPr>
          <a:xfrm>
            <a:off x="468313" y="1989138"/>
            <a:ext cx="8229600" cy="7112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第七章  波形的发生和信号的转换</a:t>
            </a:r>
            <a:endParaRPr lang="zh-CN" altLang="en-US" sz="4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074" name="Rectangle 4">
            <a:hlinkClick r:id="rId1" action="ppaction://hlinksldjump"/>
          </p:cNvPr>
          <p:cNvSpPr/>
          <p:nvPr/>
        </p:nvSpPr>
        <p:spPr>
          <a:xfrm>
            <a:off x="2125663" y="3078163"/>
            <a:ext cx="362585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§7.1  </a:t>
            </a:r>
            <a:r>
              <a:rPr lang="zh-CN" altLang="en-US" sz="28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正弦波振荡电路</a:t>
            </a:r>
            <a:endParaRPr lang="zh-CN" altLang="en-US" sz="2800" b="1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5" name="Rectangle 5">
            <a:hlinkClick r:id="rId2" action="ppaction://hlinksldjump"/>
          </p:cNvPr>
          <p:cNvSpPr/>
          <p:nvPr/>
        </p:nvSpPr>
        <p:spPr>
          <a:xfrm>
            <a:off x="2124075" y="3789363"/>
            <a:ext cx="34559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§7.2  </a:t>
            </a:r>
            <a:r>
              <a:rPr lang="zh-CN" altLang="en-US" sz="28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电压比较器</a:t>
            </a:r>
            <a:endParaRPr lang="zh-CN" altLang="en-US" sz="2800" b="1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6" name="Rectangle 6">
            <a:hlinkClick r:id="rId3" action="ppaction://hlinksldjump"/>
          </p:cNvPr>
          <p:cNvSpPr/>
          <p:nvPr/>
        </p:nvSpPr>
        <p:spPr>
          <a:xfrm>
            <a:off x="2124075" y="4437063"/>
            <a:ext cx="4608513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§7.3  </a:t>
            </a:r>
            <a:r>
              <a:rPr lang="zh-CN" altLang="en-US" sz="28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非正弦波发生电路</a:t>
            </a:r>
            <a:endParaRPr lang="zh-CN" altLang="en-US" sz="2800" b="1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7" name="Rectangle 8">
            <a:hlinkClick r:id="rId4" action="ppaction://hlinksldjump"/>
          </p:cNvPr>
          <p:cNvSpPr/>
          <p:nvPr/>
        </p:nvSpPr>
        <p:spPr>
          <a:xfrm>
            <a:off x="2124075" y="5084763"/>
            <a:ext cx="35274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§7.4  </a:t>
            </a:r>
            <a:r>
              <a:rPr lang="zh-CN" altLang="en-US" sz="2800" b="1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信号的转换</a:t>
            </a:r>
            <a:endParaRPr lang="zh-CN" altLang="en-US" sz="2800" b="1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>
          <a:xfrm>
            <a:off x="323850" y="836613"/>
            <a:ext cx="4114800" cy="6096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基本组成部分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7043" name="Text Box 3"/>
          <p:cNvSpPr txBox="1"/>
          <p:nvPr/>
        </p:nvSpPr>
        <p:spPr>
          <a:xfrm>
            <a:off x="476250" y="1376363"/>
            <a:ext cx="6858000" cy="1844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1)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放大电路：放大作用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2)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正反馈网络：满足相位条件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3)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选频网络：确定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保证电路产生正弦波振荡</a:t>
            </a:r>
            <a:endParaRPr lang="zh-CN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4) 非线性环节（稳幅环节）：稳幅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4" name="Text Box 4"/>
          <p:cNvSpPr txBox="1"/>
          <p:nvPr/>
        </p:nvSpPr>
        <p:spPr>
          <a:xfrm>
            <a:off x="476250" y="3890963"/>
            <a:ext cx="8359775" cy="2282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1)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是否存在主要组成部分；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2)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放大电路能否正常工作，即是否有合适的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点，信号是否可能正常传递，没有被短路或断路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3)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是否满足相位条件，即是否存在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，是否可能振荡</a:t>
            </a:r>
            <a:r>
              <a:rPr lang="zh-CN" altLang="en-US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4)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是否满足幅值条件，即是否一定振荡。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6496050" y="1833563"/>
            <a:ext cx="2438400" cy="914400"/>
            <a:chOff x="4128" y="1056"/>
            <a:chExt cx="1536" cy="576"/>
          </a:xfrm>
        </p:grpSpPr>
        <p:graphicFrame>
          <p:nvGraphicFramePr>
            <p:cNvPr id="15365" name="Object 6"/>
            <p:cNvGraphicFramePr/>
            <p:nvPr/>
          </p:nvGraphicFramePr>
          <p:xfrm>
            <a:off x="4128" y="1056"/>
            <a:ext cx="44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" name="" r:id="rId1" imgW="165100" imgH="215900" progId="Equation.3">
                    <p:embed/>
                  </p:oleObj>
                </mc:Choice>
                <mc:Fallback>
                  <p:oleObj name="" r:id="rId1" imgW="165100" imgH="215900" progId="Equation.3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128" y="1056"/>
                          <a:ext cx="440" cy="5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6" name="Text Box 7"/>
            <p:cNvSpPr txBox="1"/>
            <p:nvPr/>
          </p:nvSpPr>
          <p:spPr>
            <a:xfrm>
              <a:off x="4560" y="1200"/>
              <a:ext cx="1104" cy="294"/>
            </a:xfrm>
            <a:prstGeom prst="rect">
              <a:avLst/>
            </a:prstGeom>
            <a:solidFill>
              <a:srgbClr val="CCFFFF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常合二为一</a:t>
              </a:r>
              <a:endPara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7048" name="Text Box 8"/>
          <p:cNvSpPr txBox="1"/>
          <p:nvPr/>
        </p:nvSpPr>
        <p:spPr>
          <a:xfrm>
            <a:off x="323850" y="3357563"/>
            <a:ext cx="32766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zh-CN" altLang="en-US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、分析方法</a:t>
            </a:r>
            <a:endParaRPr lang="zh-CN" altLang="en-US" sz="28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7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7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/>
      <p:bldP spid="87044" grpId="0" build="p"/>
      <p:bldP spid="8704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>
            <a:spLocks noGrp="1"/>
          </p:cNvSpPr>
          <p:nvPr>
            <p:ph type="title"/>
          </p:nvPr>
        </p:nvSpPr>
        <p:spPr>
          <a:xfrm>
            <a:off x="250825" y="836613"/>
            <a:ext cx="7142163" cy="693737"/>
          </a:xfrm>
        </p:spPr>
        <p:txBody>
          <a:bodyPr wrap="square" lIns="91440" tIns="45720" rIns="91440" bIns="45720" anchor="ctr"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3200" dirty="0">
                <a:ea typeface="华文行楷" panose="02010800040101010101" pitchFamily="2" charset="-122"/>
              </a:rPr>
              <a:t>相位条件的判断方法</a:t>
            </a:r>
            <a:r>
              <a:rPr lang="zh-CN" altLang="en-US" sz="3200" b="1" dirty="0">
                <a:ea typeface="隶书" panose="02010509060101010101" pitchFamily="49" charset="-122"/>
              </a:rPr>
              <a:t>：</a:t>
            </a:r>
            <a:r>
              <a:rPr lang="zh-CN" altLang="en-US" sz="2800" b="1" dirty="0"/>
              <a:t>瞬时极性法</a:t>
            </a:r>
            <a:endParaRPr lang="zh-CN" altLang="en-US" sz="2800" dirty="0"/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42913" y="3833813"/>
            <a:ext cx="8229600" cy="2282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en-US" altLang="zh-CN" sz="24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zh-CN" altLang="en-US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断开反馈，在断开处给放大电路加 </a:t>
            </a:r>
            <a:r>
              <a:rPr kumimoji="1" lang="en-US" altLang="zh-CN" sz="2400" b="1" i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</a:t>
            </a:r>
            <a:r>
              <a:rPr kumimoji="1" lang="zh-CN" altLang="en-US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＝</a:t>
            </a:r>
            <a:r>
              <a:rPr kumimoji="1" lang="en-US" altLang="zh-CN" sz="2400" b="1" i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</a:t>
            </a:r>
            <a:r>
              <a:rPr kumimoji="1" lang="en-US" altLang="zh-CN" sz="2400" b="1" kern="1200" cap="none" spc="0" normalizeH="0" baseline="-2500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zh-CN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的信号</a:t>
            </a:r>
            <a:r>
              <a:rPr kumimoji="1" lang="en-US" altLang="zh-CN" sz="2400" b="1" i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400" b="1" kern="1200" cap="none" spc="0" normalizeH="0" baseline="-2500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zh-CN" altLang="en-US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zh-CN" altLang="zh-CN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且规定其极性，然后根据</a:t>
            </a:r>
            <a:endParaRPr kumimoji="1" lang="zh-CN" altLang="zh-CN" sz="2400" b="1" kern="1200" cap="none" spc="0" normalizeH="0" baseline="0" noProof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  </a:t>
            </a:r>
            <a:r>
              <a:rPr kumimoji="1" lang="en-US" altLang="zh-CN" sz="2400" b="1" i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400" b="1" kern="1200" cap="none" spc="0" normalizeH="0" baseline="-2500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zh-CN" altLang="zh-CN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的极性→ </a:t>
            </a:r>
            <a:r>
              <a:rPr kumimoji="1" lang="en-US" altLang="zh-CN" sz="2400" b="1" i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400" b="1" kern="1200" cap="none" spc="0" normalizeH="0" baseline="-2500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</a:t>
            </a:r>
            <a:r>
              <a:rPr kumimoji="1" lang="zh-CN" altLang="zh-CN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的极性→ </a:t>
            </a:r>
            <a:r>
              <a:rPr kumimoji="1" lang="en-US" altLang="zh-CN" sz="2400" b="1" i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400" b="1" kern="1200" cap="none" spc="0" normalizeH="0" baseline="-2500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</a:t>
            </a:r>
            <a:r>
              <a:rPr kumimoji="1" lang="zh-CN" altLang="zh-CN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的极性</a:t>
            </a:r>
            <a:endParaRPr kumimoji="1" lang="zh-CN" altLang="zh-CN" sz="2400" b="1" kern="1200" cap="none" spc="0" normalizeH="0" baseline="0" noProof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zh-CN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</a:t>
            </a:r>
            <a:r>
              <a:rPr kumimoji="1" lang="en-US" altLang="zh-CN" sz="2400" b="1" i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400" b="1" kern="1200" cap="none" spc="0" normalizeH="0" baseline="-2500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</a:t>
            </a:r>
            <a:r>
              <a:rPr kumimoji="1" lang="zh-CN" altLang="zh-CN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与</a:t>
            </a:r>
            <a:r>
              <a:rPr kumimoji="1" lang="en-US" altLang="zh-CN" sz="2400" b="1" i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2400" b="1" kern="1200" cap="none" spc="0" normalizeH="0" baseline="-2500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1" lang="zh-CN" altLang="zh-CN" sz="2400" b="1" kern="1200" cap="none" spc="0" normalizeH="0" baseline="0" noProof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极性相同，则电路可能产生自激振荡；否则电路不可能产生自激振荡。</a:t>
            </a:r>
            <a:endParaRPr kumimoji="1" lang="zh-CN" altLang="en-US" sz="2400" b="1" kern="1200" cap="none" spc="0" normalizeH="0" baseline="0" noProof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8068" name="Object 4"/>
          <p:cNvGraphicFramePr/>
          <p:nvPr/>
        </p:nvGraphicFramePr>
        <p:xfrm>
          <a:off x="2195513" y="1700213"/>
          <a:ext cx="2895600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" r:id="rId1" imgW="9077325" imgH="6143625" progId="">
                  <p:embed/>
                </p:oleObj>
              </mc:Choice>
              <mc:Fallback>
                <p:oleObj name="" r:id="rId1" imgW="9077325" imgH="6143625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5513" y="1700213"/>
                        <a:ext cx="2895600" cy="1958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9" name="Text Box 5"/>
          <p:cNvSpPr txBox="1"/>
          <p:nvPr/>
        </p:nvSpPr>
        <p:spPr>
          <a:xfrm>
            <a:off x="5167313" y="2005013"/>
            <a:ext cx="35814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在多数正弦波振荡电路中，输出量、净输入量和反馈量均为电压量。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2155825" y="2593975"/>
            <a:ext cx="228600" cy="228600"/>
            <a:chOff x="1344" y="1296"/>
            <a:chExt cx="144" cy="144"/>
          </a:xfrm>
        </p:grpSpPr>
        <p:sp>
          <p:nvSpPr>
            <p:cNvPr id="16390" name="Line 7"/>
            <p:cNvSpPr/>
            <p:nvPr/>
          </p:nvSpPr>
          <p:spPr>
            <a:xfrm>
              <a:off x="1344" y="1296"/>
              <a:ext cx="144" cy="14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1" name="Line 8"/>
            <p:cNvSpPr/>
            <p:nvPr/>
          </p:nvSpPr>
          <p:spPr>
            <a:xfrm flipH="1">
              <a:off x="1344" y="1296"/>
              <a:ext cx="144" cy="14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" name="Group 9"/>
          <p:cNvGrpSpPr/>
          <p:nvPr/>
        </p:nvGrpSpPr>
        <p:grpSpPr>
          <a:xfrm>
            <a:off x="1357313" y="1830388"/>
            <a:ext cx="920750" cy="731837"/>
            <a:chOff x="864" y="1042"/>
            <a:chExt cx="580" cy="461"/>
          </a:xfrm>
        </p:grpSpPr>
        <p:sp>
          <p:nvSpPr>
            <p:cNvPr id="16393" name="Oval 10"/>
            <p:cNvSpPr/>
            <p:nvPr/>
          </p:nvSpPr>
          <p:spPr>
            <a:xfrm>
              <a:off x="864" y="1126"/>
              <a:ext cx="240" cy="240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394" name="Line 11"/>
            <p:cNvSpPr/>
            <p:nvPr/>
          </p:nvSpPr>
          <p:spPr>
            <a:xfrm>
              <a:off x="986" y="1042"/>
              <a:ext cx="0" cy="458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5" name="Line 12"/>
            <p:cNvSpPr/>
            <p:nvPr/>
          </p:nvSpPr>
          <p:spPr>
            <a:xfrm>
              <a:off x="986" y="1042"/>
              <a:ext cx="458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96" name="Line 13"/>
            <p:cNvSpPr/>
            <p:nvPr/>
          </p:nvSpPr>
          <p:spPr>
            <a:xfrm>
              <a:off x="895" y="1503"/>
              <a:ext cx="190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88078" name="Object 14"/>
          <p:cNvGraphicFramePr/>
          <p:nvPr/>
        </p:nvGraphicFramePr>
        <p:xfrm>
          <a:off x="976313" y="1776413"/>
          <a:ext cx="3063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" r:id="rId3" imgW="203200" imgH="621665" progId="Equation.3">
                  <p:embed/>
                </p:oleObj>
              </mc:Choice>
              <mc:Fallback>
                <p:oleObj name="" r:id="rId3" imgW="203200" imgH="621665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313" y="1776413"/>
                        <a:ext cx="306387" cy="936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9" name="AutoShape 15"/>
          <p:cNvSpPr/>
          <p:nvPr/>
        </p:nvSpPr>
        <p:spPr>
          <a:xfrm>
            <a:off x="747713" y="2919413"/>
            <a:ext cx="1150937" cy="466725"/>
          </a:xfrm>
          <a:prstGeom prst="borderCallout1">
            <a:avLst>
              <a:gd name="adj1" fmla="val 24491"/>
              <a:gd name="adj2" fmla="val 106620"/>
              <a:gd name="adj3" fmla="val 68366"/>
              <a:gd name="adj4" fmla="val 168412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极性？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" name="Group 16"/>
          <p:cNvGrpSpPr/>
          <p:nvPr/>
        </p:nvGrpSpPr>
        <p:grpSpPr>
          <a:xfrm>
            <a:off x="596900" y="4324350"/>
            <a:ext cx="7777163" cy="468313"/>
            <a:chOff x="385" y="2613"/>
            <a:chExt cx="4899" cy="295"/>
          </a:xfrm>
        </p:grpSpPr>
        <p:sp>
          <p:nvSpPr>
            <p:cNvPr id="16400" name="Line 17"/>
            <p:cNvSpPr/>
            <p:nvPr/>
          </p:nvSpPr>
          <p:spPr>
            <a:xfrm>
              <a:off x="3379" y="2614"/>
              <a:ext cx="1905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01" name="Line 18"/>
            <p:cNvSpPr/>
            <p:nvPr/>
          </p:nvSpPr>
          <p:spPr>
            <a:xfrm>
              <a:off x="385" y="2908"/>
              <a:ext cx="726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02" name="Line 19"/>
            <p:cNvSpPr/>
            <p:nvPr/>
          </p:nvSpPr>
          <p:spPr>
            <a:xfrm>
              <a:off x="703" y="2613"/>
              <a:ext cx="1678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  <p:bldP spid="88069" grpId="0" build="p"/>
      <p:bldP spid="880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2895600" cy="838200"/>
          </a:xfrm>
        </p:spPr>
        <p:txBody>
          <a:bodyPr wrap="square" lIns="91440" tIns="45720" rIns="91440" bIns="45720" anchor="ctr"/>
          <a:lstStyle/>
          <a:p>
            <a:pPr algn="l" eaLnBrk="1" hangingPunct="1">
              <a:lnSpc>
                <a:spcPct val="120000"/>
              </a:lnSpc>
            </a:pPr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5. 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分类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9091" name="Text Box 3"/>
          <p:cNvSpPr txBox="1"/>
          <p:nvPr/>
        </p:nvSpPr>
        <p:spPr>
          <a:xfrm>
            <a:off x="762000" y="2209800"/>
            <a:ext cx="7772400" cy="2143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常用选频网络所用元件分类。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1) 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lang="zh-CN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正弦波振荡电路：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兆赫</a:t>
            </a:r>
            <a:r>
              <a:rPr lang="zh-CN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以下</a:t>
            </a:r>
            <a:endParaRPr lang="zh-CN" altLang="zh-CN" sz="28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2) 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LC</a:t>
            </a:r>
            <a:r>
              <a:rPr lang="zh-CN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正弦波振荡电路：几百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千赫～</a:t>
            </a:r>
            <a:r>
              <a:rPr lang="zh-CN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几百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兆赫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3) </a:t>
            </a:r>
            <a:r>
              <a:rPr lang="zh-CN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石英晶体正弦波振荡电路：振荡频率稳定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/>
          </p:cNvSpPr>
          <p:nvPr>
            <p:ph type="title"/>
          </p:nvPr>
        </p:nvSpPr>
        <p:spPr>
          <a:xfrm>
            <a:off x="323850" y="836613"/>
            <a:ext cx="5761038" cy="406400"/>
          </a:xfrm>
        </p:spPr>
        <p:txBody>
          <a:bodyPr wrap="square" lIns="91440" tIns="45720" rIns="91440" bIns="45720" anchor="ctr"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二、</a:t>
            </a:r>
            <a:r>
              <a:rPr lang="en-US" altLang="zh-CN" sz="2800" b="1" i="1" dirty="0">
                <a:ea typeface="隶书" panose="02010509060101010101" pitchFamily="49" charset="-122"/>
              </a:rPr>
              <a:t>RC</a:t>
            </a:r>
            <a:r>
              <a:rPr lang="en-US" altLang="zh-CN" sz="3200" b="1" i="1" dirty="0">
                <a:ea typeface="隶书" panose="02010509060101010101" pitchFamily="49" charset="-122"/>
              </a:rPr>
              <a:t> </a:t>
            </a:r>
            <a:r>
              <a:rPr lang="zh-CN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正弦波振荡电路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0115" name="Text Box 3"/>
          <p:cNvSpPr txBox="1"/>
          <p:nvPr/>
        </p:nvSpPr>
        <p:spPr>
          <a:xfrm>
            <a:off x="611188" y="1341438"/>
            <a:ext cx="4648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lang="zh-CN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串并联选频网络</a:t>
            </a:r>
            <a:endParaRPr lang="zh-CN" altLang="en-US" sz="2800" dirty="0">
              <a:solidFill>
                <a:schemeClr val="tx2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90116" name="Text Box 4"/>
          <p:cNvSpPr txBox="1"/>
          <p:nvPr/>
        </p:nvSpPr>
        <p:spPr>
          <a:xfrm>
            <a:off x="2971800" y="1968500"/>
            <a:ext cx="1219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低频段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7" name="Text Box 5"/>
          <p:cNvSpPr txBox="1"/>
          <p:nvPr/>
        </p:nvSpPr>
        <p:spPr>
          <a:xfrm>
            <a:off x="2971800" y="4102100"/>
            <a:ext cx="1295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高频段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0118" name="Object 6"/>
          <p:cNvGraphicFramePr/>
          <p:nvPr/>
        </p:nvGraphicFramePr>
        <p:xfrm>
          <a:off x="4427538" y="3573463"/>
          <a:ext cx="35052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" r:id="rId1" imgW="1854200" imgH="279400" progId="Equation.3">
                  <p:embed/>
                </p:oleObj>
              </mc:Choice>
              <mc:Fallback>
                <p:oleObj name="" r:id="rId1" imgW="1854200" imgH="2794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27538" y="3573463"/>
                        <a:ext cx="3505200" cy="5270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990033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9" name="Object 7"/>
          <p:cNvGraphicFramePr/>
          <p:nvPr/>
        </p:nvGraphicFramePr>
        <p:xfrm>
          <a:off x="4427538" y="5973763"/>
          <a:ext cx="37242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" r:id="rId3" imgW="1905000" imgH="279400" progId="Equation.3">
                  <p:embed/>
                </p:oleObj>
              </mc:Choice>
              <mc:Fallback>
                <p:oleObj name="" r:id="rId3" imgW="1905000" imgH="2794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7538" y="5973763"/>
                        <a:ext cx="3724275" cy="5445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990033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0" name="Object 8"/>
          <p:cNvGraphicFramePr/>
          <p:nvPr/>
        </p:nvGraphicFramePr>
        <p:xfrm>
          <a:off x="5943600" y="1955800"/>
          <a:ext cx="21336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" r:id="rId5" imgW="990600" imgH="584200" progId="">
                  <p:embed/>
                </p:oleObj>
              </mc:Choice>
              <mc:Fallback>
                <p:oleObj name="" r:id="rId5" imgW="990600" imgH="584200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3600" y="1955800"/>
                        <a:ext cx="2133600" cy="1260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1" name="Object 9"/>
          <p:cNvGraphicFramePr/>
          <p:nvPr/>
        </p:nvGraphicFramePr>
        <p:xfrm>
          <a:off x="6256338" y="4144963"/>
          <a:ext cx="182880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" r:id="rId7" imgW="774700" imgH="718185" progId="">
                  <p:embed/>
                </p:oleObj>
              </mc:Choice>
              <mc:Fallback>
                <p:oleObj name="" r:id="rId7" imgW="774700" imgH="718185" progId="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56338" y="4144963"/>
                        <a:ext cx="1828800" cy="1703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2" name="Text Box 10"/>
          <p:cNvSpPr txBox="1"/>
          <p:nvPr/>
        </p:nvSpPr>
        <p:spPr>
          <a:xfrm>
            <a:off x="1116013" y="5013325"/>
            <a:ext cx="2438400" cy="141605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在频率从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～∞中必有一个频率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φ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0º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0123" name="Object 11"/>
          <p:cNvGraphicFramePr/>
          <p:nvPr/>
        </p:nvGraphicFramePr>
        <p:xfrm>
          <a:off x="914400" y="2120900"/>
          <a:ext cx="2041525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" r:id="rId9" imgW="7286625" imgH="8886825" progId="">
                  <p:embed/>
                </p:oleObj>
              </mc:Choice>
              <mc:Fallback>
                <p:oleObj name="" r:id="rId9" imgW="7286625" imgH="8886825" progId="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2120900"/>
                        <a:ext cx="2041525" cy="2489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4" name="Object 12"/>
          <p:cNvGraphicFramePr/>
          <p:nvPr/>
        </p:nvGraphicFramePr>
        <p:xfrm>
          <a:off x="4419600" y="1892300"/>
          <a:ext cx="1482725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" r:id="rId11" imgW="5495925" imgH="5953125" progId="">
                  <p:embed/>
                </p:oleObj>
              </mc:Choice>
              <mc:Fallback>
                <p:oleObj name="" r:id="rId11" imgW="5495925" imgH="5953125" progId="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19600" y="1892300"/>
                        <a:ext cx="1482725" cy="1604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25" name="Object 13"/>
          <p:cNvGraphicFramePr/>
          <p:nvPr/>
        </p:nvGraphicFramePr>
        <p:xfrm>
          <a:off x="4427538" y="4221163"/>
          <a:ext cx="1487487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" r:id="rId13" imgW="5457825" imgH="6029325" progId="">
                  <p:embed/>
                </p:oleObj>
              </mc:Choice>
              <mc:Fallback>
                <p:oleObj name="" r:id="rId13" imgW="5457825" imgH="6029325" progId="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27538" y="4221163"/>
                        <a:ext cx="1487487" cy="1643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0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/>
      <p:bldP spid="90116" grpId="0" build="p"/>
      <p:bldP spid="90117" grpId="0" build="p"/>
      <p:bldP spid="901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Dz080104"/>
          <p:cNvPicPr>
            <a:picLocks noChangeAspect="1"/>
          </p:cNvPicPr>
          <p:nvPr/>
        </p:nvPicPr>
        <p:blipFill>
          <a:blip r:embed="rId1"/>
          <a:srcRect t="13715" r="67143" b="20000"/>
          <a:stretch>
            <a:fillRect/>
          </a:stretch>
        </p:blipFill>
        <p:spPr>
          <a:xfrm>
            <a:off x="728663" y="1717675"/>
            <a:ext cx="1933575" cy="24384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1139" name="Object 3"/>
          <p:cNvGraphicFramePr/>
          <p:nvPr/>
        </p:nvGraphicFramePr>
        <p:xfrm>
          <a:off x="2786063" y="1443038"/>
          <a:ext cx="3730625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" r:id="rId2" imgW="2018665" imgH="812165" progId="Equation.3">
                  <p:embed/>
                </p:oleObj>
              </mc:Choice>
              <mc:Fallback>
                <p:oleObj name="" r:id="rId2" imgW="2018665" imgH="812165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6063" y="1443038"/>
                        <a:ext cx="3730625" cy="1503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0" name="Object 4"/>
          <p:cNvGraphicFramePr/>
          <p:nvPr/>
        </p:nvGraphicFramePr>
        <p:xfrm>
          <a:off x="2786063" y="3013075"/>
          <a:ext cx="329882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" r:id="rId4" imgW="1701165" imgH="584200" progId="Equation.3">
                  <p:embed/>
                </p:oleObj>
              </mc:Choice>
              <mc:Fallback>
                <p:oleObj name="" r:id="rId4" imgW="1701165" imgH="5842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6063" y="3013075"/>
                        <a:ext cx="3298825" cy="113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1" name="Picture 5" descr="Dz080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563" y="1412875"/>
            <a:ext cx="2166937" cy="449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Rectangle 6"/>
          <p:cNvSpPr>
            <a:spLocks noGrp="1"/>
          </p:cNvSpPr>
          <p:nvPr>
            <p:ph type="title"/>
          </p:nvPr>
        </p:nvSpPr>
        <p:spPr>
          <a:xfrm>
            <a:off x="395288" y="908050"/>
            <a:ext cx="5029200" cy="6096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b="1" i="1" dirty="0"/>
              <a:t>RC</a:t>
            </a:r>
            <a:r>
              <a:rPr lang="zh-CN" altLang="zh-CN" sz="2800" dirty="0">
                <a:ea typeface="华文行楷" panose="02010800040101010101" pitchFamily="2" charset="-122"/>
              </a:rPr>
              <a:t>串并联选频网络的频率响应</a:t>
            </a:r>
            <a:endParaRPr lang="zh-CN" altLang="en-US" sz="1800" dirty="0">
              <a:ea typeface="华文行楷" panose="02010800040101010101" pitchFamily="2" charset="-122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881063" y="5527675"/>
            <a:ext cx="6324600" cy="533400"/>
            <a:chOff x="528" y="3360"/>
            <a:chExt cx="3984" cy="336"/>
          </a:xfrm>
        </p:grpSpPr>
        <p:sp>
          <p:nvSpPr>
            <p:cNvPr id="19463" name="Text Box 8"/>
            <p:cNvSpPr txBox="1"/>
            <p:nvPr/>
          </p:nvSpPr>
          <p:spPr>
            <a:xfrm>
              <a:off x="528" y="3360"/>
              <a:ext cx="39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当 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时，不但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φ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，且      最大，为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1/3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9464" name="Object 9"/>
            <p:cNvGraphicFramePr/>
            <p:nvPr/>
          </p:nvGraphicFramePr>
          <p:xfrm>
            <a:off x="2640" y="3360"/>
            <a:ext cx="24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7" name="" r:id="rId7" imgW="203200" imgH="279400" progId="Equation.3">
                    <p:embed/>
                  </p:oleObj>
                </mc:Choice>
                <mc:Fallback>
                  <p:oleObj name="" r:id="rId7" imgW="203200" imgH="279400" progId="Equation.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40" y="3360"/>
                          <a:ext cx="244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1146" name="Object 10"/>
          <p:cNvGraphicFramePr/>
          <p:nvPr/>
        </p:nvGraphicFramePr>
        <p:xfrm>
          <a:off x="2100263" y="4232275"/>
          <a:ext cx="41910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" r:id="rId9" imgW="2297430" imgH="622300" progId="Equation.3">
                  <p:embed/>
                </p:oleObj>
              </mc:Choice>
              <mc:Fallback>
                <p:oleObj name="" r:id="rId9" imgW="2297430" imgH="6223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00263" y="4232275"/>
                        <a:ext cx="4191000" cy="11334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2" name="Object 2"/>
          <p:cNvGraphicFramePr/>
          <p:nvPr/>
        </p:nvGraphicFramePr>
        <p:xfrm>
          <a:off x="611188" y="1484313"/>
          <a:ext cx="3657600" cy="263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" r:id="rId1" imgW="10791825" imgH="7915275" progId="">
                  <p:embed/>
                </p:oleObj>
              </mc:Choice>
              <mc:Fallback>
                <p:oleObj name="" r:id="rId1" imgW="10791825" imgH="7915275" progId="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l="-4347" t="-2963" r="-4347" b="-3703"/>
                      <a:stretch>
                        <a:fillRect/>
                      </a:stretch>
                    </p:blipFill>
                    <p:spPr>
                      <a:xfrm>
                        <a:off x="611188" y="1484313"/>
                        <a:ext cx="3657600" cy="26336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3" name="AutoShape 3"/>
          <p:cNvSpPr/>
          <p:nvPr/>
        </p:nvSpPr>
        <p:spPr>
          <a:xfrm>
            <a:off x="4421188" y="2627313"/>
            <a:ext cx="4468812" cy="1571625"/>
          </a:xfrm>
          <a:prstGeom prst="borderCallout1">
            <a:avLst>
              <a:gd name="adj1" fmla="val 7273"/>
              <a:gd name="adj2" fmla="val -1704"/>
              <a:gd name="adj3" fmla="val -21111"/>
              <a:gd name="adj4" fmla="val -42130"/>
            </a:avLst>
          </a:prstGeom>
          <a:solidFill>
            <a:srgbClr val="FFFFCC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是否可用共射放大电路？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是否可用共集放大电路？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是否可用共基放大电路？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是否可用两级共射放大电路？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" name="Rectangle 4"/>
          <p:cNvSpPr>
            <a:spLocks noGrp="1"/>
          </p:cNvSpPr>
          <p:nvPr>
            <p:ph type="title"/>
          </p:nvPr>
        </p:nvSpPr>
        <p:spPr>
          <a:xfrm>
            <a:off x="323850" y="836613"/>
            <a:ext cx="3810000" cy="5334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电路组成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2165" name="Text Box 5"/>
          <p:cNvSpPr txBox="1"/>
          <p:nvPr/>
        </p:nvSpPr>
        <p:spPr>
          <a:xfrm>
            <a:off x="534988" y="5446713"/>
            <a:ext cx="83058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应为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RC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串并联网路配一个电压放大倍数略大于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、输入电阻趋于无穷大、输出电阻趋于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的放大电路。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6" name="AutoShape 6"/>
          <p:cNvSpPr/>
          <p:nvPr/>
        </p:nvSpPr>
        <p:spPr>
          <a:xfrm>
            <a:off x="5487988" y="1331913"/>
            <a:ext cx="2133600" cy="457200"/>
          </a:xfrm>
          <a:prstGeom prst="borderCallout1">
            <a:avLst>
              <a:gd name="adj1" fmla="val 25000"/>
              <a:gd name="adj2" fmla="val -3569"/>
              <a:gd name="adj3" fmla="val 304861"/>
              <a:gd name="adj4" fmla="val -35940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不符合相位条件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7" name="AutoShape 7"/>
          <p:cNvSpPr/>
          <p:nvPr/>
        </p:nvSpPr>
        <p:spPr>
          <a:xfrm>
            <a:off x="5524500" y="1941513"/>
            <a:ext cx="2173288" cy="457200"/>
          </a:xfrm>
          <a:prstGeom prst="borderCallout1">
            <a:avLst>
              <a:gd name="adj1" fmla="val 25000"/>
              <a:gd name="adj2" fmla="val -3505"/>
              <a:gd name="adj3" fmla="val 272222"/>
              <a:gd name="adj4" fmla="val -32944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不符合幅值条件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8" name="AutoShape 8"/>
          <p:cNvSpPr/>
          <p:nvPr/>
        </p:nvSpPr>
        <p:spPr>
          <a:xfrm>
            <a:off x="1601788" y="4330700"/>
            <a:ext cx="2398712" cy="735013"/>
          </a:xfrm>
          <a:prstGeom prst="borderCallout1">
            <a:avLst>
              <a:gd name="adj1" fmla="val 15551"/>
              <a:gd name="adj2" fmla="val 103176"/>
              <a:gd name="adj3" fmla="val -98921"/>
              <a:gd name="adj4" fmla="val 119523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输入电阻小、输出电阻大，影响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9" name="AutoShape 9"/>
          <p:cNvSpPr/>
          <p:nvPr/>
        </p:nvSpPr>
        <p:spPr>
          <a:xfrm>
            <a:off x="4954588" y="4303713"/>
            <a:ext cx="3657600" cy="1119187"/>
          </a:xfrm>
          <a:prstGeom prst="borderCallout1">
            <a:avLst>
              <a:gd name="adj1" fmla="val 10213"/>
              <a:gd name="adj2" fmla="val -2083"/>
              <a:gd name="adj3" fmla="val -11491"/>
              <a:gd name="adj4" fmla="val -7727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可引入电压串联负反馈，使电压放大倍数大于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，且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大、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小，对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影响小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animBg="1"/>
      <p:bldP spid="92165" grpId="0" build="p"/>
      <p:bldP spid="92166" grpId="0" animBg="1"/>
      <p:bldP spid="92167" grpId="0" animBg="1"/>
      <p:bldP spid="92168" grpId="0" animBg="1"/>
      <p:bldP spid="921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/>
          </p:nvPr>
        </p:nvSpPr>
        <p:spPr>
          <a:xfrm>
            <a:off x="395288" y="908050"/>
            <a:ext cx="7620000" cy="5334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3.</a:t>
            </a: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r>
              <a:rPr lang="en-US" altLang="zh-CN" sz="2800" b="1" i="1" dirty="0"/>
              <a:t>RC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桥式正弦波振荡电路（文氏桥振荡器）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3187" name="Picture 3" descr="Dz080107"/>
          <p:cNvPicPr>
            <a:picLocks noChangeAspect="1"/>
          </p:cNvPicPr>
          <p:nvPr/>
        </p:nvPicPr>
        <p:blipFill>
          <a:blip r:embed="rId1"/>
          <a:srcRect t="5539" r="43939" b="5827"/>
          <a:stretch>
            <a:fillRect/>
          </a:stretch>
        </p:blipFill>
        <p:spPr>
          <a:xfrm>
            <a:off x="703263" y="2217738"/>
            <a:ext cx="281940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8" name="Text Box 4"/>
          <p:cNvSpPr txBox="1"/>
          <p:nvPr/>
        </p:nvSpPr>
        <p:spPr>
          <a:xfrm>
            <a:off x="551180" y="1532255"/>
            <a:ext cx="7115810" cy="4972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RC串并联选频网络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同相比例运算电路作放大电路。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3189" name="Picture 5" descr="Dz080107"/>
          <p:cNvPicPr>
            <a:picLocks noChangeAspect="1"/>
          </p:cNvPicPr>
          <p:nvPr/>
        </p:nvPicPr>
        <p:blipFill>
          <a:blip r:embed="rId2"/>
          <a:srcRect l="63637" b="16907"/>
          <a:stretch>
            <a:fillRect/>
          </a:stretch>
        </p:blipFill>
        <p:spPr>
          <a:xfrm>
            <a:off x="3446463" y="2217738"/>
            <a:ext cx="194945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0" name="Text Box 6"/>
          <p:cNvSpPr txBox="1"/>
          <p:nvPr/>
        </p:nvSpPr>
        <p:spPr>
          <a:xfrm>
            <a:off x="1008063" y="5037138"/>
            <a:ext cx="5165725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因同相比例运算电路有非常好的线性度，故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用热敏电阻，或加二极管作为非线性环节。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91" name="Text Box 7"/>
          <p:cNvSpPr txBox="1"/>
          <p:nvPr/>
        </p:nvSpPr>
        <p:spPr>
          <a:xfrm>
            <a:off x="6342063" y="5341938"/>
            <a:ext cx="17526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文氏桥振荡器的特点？</a:t>
            </a:r>
            <a:endParaRPr lang="zh-CN" altLang="en-US" sz="2400" b="1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3192" name="Object 8"/>
          <p:cNvGraphicFramePr/>
          <p:nvPr/>
        </p:nvGraphicFramePr>
        <p:xfrm>
          <a:off x="5580063" y="1989138"/>
          <a:ext cx="3124200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" r:id="rId3" imgW="12468225" imgH="11553825" progId="">
                  <p:embed/>
                </p:oleObj>
              </mc:Choice>
              <mc:Fallback>
                <p:oleObj name="" r:id="rId3" imgW="12468225" imgH="11553825" progId="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0063" y="1989138"/>
                        <a:ext cx="3124200" cy="2894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3" name="Object 9"/>
          <p:cNvGraphicFramePr/>
          <p:nvPr/>
        </p:nvGraphicFramePr>
        <p:xfrm>
          <a:off x="2303463" y="4198938"/>
          <a:ext cx="9906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" r:id="rId5" imgW="558165" imgH="215900" progId="Equation.3">
                  <p:embed/>
                </p:oleObj>
              </mc:Choice>
              <mc:Fallback>
                <p:oleObj name="" r:id="rId5" imgW="558165" imgH="2159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3463" y="4198938"/>
                        <a:ext cx="990600" cy="3825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 build="p"/>
      <p:bldP spid="93190" grpId="0" build="p"/>
      <p:bldP spid="931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/>
          </p:nvPr>
        </p:nvSpPr>
        <p:spPr>
          <a:xfrm>
            <a:off x="395288" y="908050"/>
            <a:ext cx="7620000" cy="5334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3.</a:t>
            </a: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r>
              <a:rPr lang="en-US" altLang="zh-CN" sz="2800" b="1" i="1" dirty="0"/>
              <a:t>RC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桥式正弦波振荡电路（文氏桥振荡器）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3187" name="Picture 3" descr="Dz080107"/>
          <p:cNvPicPr>
            <a:picLocks noChangeAspect="1"/>
          </p:cNvPicPr>
          <p:nvPr/>
        </p:nvPicPr>
        <p:blipFill>
          <a:blip r:embed="rId1"/>
          <a:srcRect t="5539" r="43939" b="5827"/>
          <a:stretch>
            <a:fillRect/>
          </a:stretch>
        </p:blipFill>
        <p:spPr>
          <a:xfrm>
            <a:off x="703263" y="2217738"/>
            <a:ext cx="2819400" cy="243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9" name="Picture 5" descr="Dz080107"/>
          <p:cNvPicPr>
            <a:picLocks noChangeAspect="1"/>
          </p:cNvPicPr>
          <p:nvPr/>
        </p:nvPicPr>
        <p:blipFill>
          <a:blip r:embed="rId2"/>
          <a:srcRect l="63637" b="16907"/>
          <a:stretch>
            <a:fillRect/>
          </a:stretch>
        </p:blipFill>
        <p:spPr>
          <a:xfrm>
            <a:off x="3446463" y="2217738"/>
            <a:ext cx="194945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0" name="Text Box 6"/>
          <p:cNvSpPr txBox="1"/>
          <p:nvPr/>
        </p:nvSpPr>
        <p:spPr>
          <a:xfrm>
            <a:off x="1008063" y="5037138"/>
            <a:ext cx="5165725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因同相比例运算电路有非常好的线性度，故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用热敏电阻，或加二极管作为非线性环节。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91" name="Text Box 7"/>
          <p:cNvSpPr txBox="1"/>
          <p:nvPr/>
        </p:nvSpPr>
        <p:spPr>
          <a:xfrm>
            <a:off x="6342063" y="5341938"/>
            <a:ext cx="17526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文氏桥振荡器的特点？</a:t>
            </a:r>
            <a:endParaRPr lang="zh-CN" altLang="en-US" sz="2400" b="1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3192" name="Object 8"/>
          <p:cNvGraphicFramePr/>
          <p:nvPr/>
        </p:nvGraphicFramePr>
        <p:xfrm>
          <a:off x="5580063" y="1989138"/>
          <a:ext cx="3124200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" r:id="rId3" imgW="12468225" imgH="11553825" progId="">
                  <p:embed/>
                </p:oleObj>
              </mc:Choice>
              <mc:Fallback>
                <p:oleObj name="" r:id="rId3" imgW="12468225" imgH="11553825" progId="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0063" y="1989138"/>
                        <a:ext cx="3124200" cy="2894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3" name="Object 9"/>
          <p:cNvGraphicFramePr/>
          <p:nvPr/>
        </p:nvGraphicFramePr>
        <p:xfrm>
          <a:off x="2303463" y="4198938"/>
          <a:ext cx="9906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" r:id="rId5" imgW="558165" imgH="215900" progId="Equation.3">
                  <p:embed/>
                </p:oleObj>
              </mc:Choice>
              <mc:Fallback>
                <p:oleObj name="" r:id="rId5" imgW="558165" imgH="2159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3463" y="4198938"/>
                        <a:ext cx="990600" cy="3825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4" name="Text Box 10"/>
          <p:cNvSpPr txBox="1"/>
          <p:nvPr/>
        </p:nvSpPr>
        <p:spPr>
          <a:xfrm>
            <a:off x="827088" y="4940300"/>
            <a:ext cx="7848600" cy="15525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以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RC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串并联网络为选频网络和正反馈网络、并引入电压串联负反馈，两个网络构成桥路，一对顶点作为输出电压，一对顶点作为放大电路的净输入电压，就构成文氏桥振荡器。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 build="p"/>
      <p:bldP spid="93191" grpId="0"/>
      <p:bldP spid="9319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>
          <a:xfrm>
            <a:off x="381000" y="914400"/>
            <a:ext cx="4572000" cy="5334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频率可调的文氏桥振荡器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4211" name="Text Box 3"/>
          <p:cNvSpPr txBox="1"/>
          <p:nvPr/>
        </p:nvSpPr>
        <p:spPr>
          <a:xfrm>
            <a:off x="4648200" y="2209800"/>
            <a:ext cx="3886200" cy="968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改变电容以粗调，改变电位器滑动端以微调。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4212" name="Object 4"/>
          <p:cNvGraphicFramePr/>
          <p:nvPr/>
        </p:nvGraphicFramePr>
        <p:xfrm>
          <a:off x="1908175" y="1676400"/>
          <a:ext cx="18573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" r:id="rId1" imgW="11020425" imgH="9248775" progId="">
                  <p:embed/>
                </p:oleObj>
              </mc:Choice>
              <mc:Fallback>
                <p:oleObj name="" r:id="rId1" imgW="11020425" imgH="9248775" progId="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rcRect l="37408" t="6891" r="12219" b="78131"/>
                      <a:stretch>
                        <a:fillRect/>
                      </a:stretch>
                    </p:blipFill>
                    <p:spPr>
                      <a:xfrm>
                        <a:off x="1908175" y="1676400"/>
                        <a:ext cx="1857375" cy="465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3" name="Text Box 5"/>
          <p:cNvSpPr txBox="1"/>
          <p:nvPr/>
        </p:nvSpPr>
        <p:spPr>
          <a:xfrm>
            <a:off x="4572000" y="3352800"/>
            <a:ext cx="3886200" cy="968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加稳压管可以限制输出电压的峰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峰值。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533" name="Object 6"/>
          <p:cNvGraphicFramePr/>
          <p:nvPr/>
        </p:nvGraphicFramePr>
        <p:xfrm>
          <a:off x="990600" y="2133600"/>
          <a:ext cx="3124200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" r:id="rId3" imgW="12468225" imgH="11553825" progId="">
                  <p:embed/>
                </p:oleObj>
              </mc:Choice>
              <mc:Fallback>
                <p:oleObj name="" r:id="rId3" imgW="12468225" imgH="11553825" progId="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2133600"/>
                        <a:ext cx="3124200" cy="2894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>
          <a:xfrm>
            <a:off x="1524000" y="3683000"/>
            <a:ext cx="1905000" cy="1752600"/>
            <a:chOff x="3936" y="1968"/>
            <a:chExt cx="1008" cy="1104"/>
          </a:xfrm>
        </p:grpSpPr>
        <p:sp>
          <p:nvSpPr>
            <p:cNvPr id="22535" name="Line 8"/>
            <p:cNvSpPr/>
            <p:nvPr/>
          </p:nvSpPr>
          <p:spPr>
            <a:xfrm flipV="1">
              <a:off x="3936" y="2352"/>
              <a:ext cx="240" cy="24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2536" name="Line 9"/>
            <p:cNvSpPr/>
            <p:nvPr/>
          </p:nvSpPr>
          <p:spPr>
            <a:xfrm flipV="1">
              <a:off x="4704" y="1968"/>
              <a:ext cx="240" cy="28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2537" name="Line 10"/>
            <p:cNvSpPr/>
            <p:nvPr/>
          </p:nvSpPr>
          <p:spPr>
            <a:xfrm>
              <a:off x="3936" y="2592"/>
              <a:ext cx="0" cy="48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22538" name="Line 11"/>
            <p:cNvSpPr/>
            <p:nvPr/>
          </p:nvSpPr>
          <p:spPr>
            <a:xfrm flipV="1">
              <a:off x="3936" y="2592"/>
              <a:ext cx="768" cy="48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22539" name="Line 12"/>
            <p:cNvSpPr/>
            <p:nvPr/>
          </p:nvSpPr>
          <p:spPr>
            <a:xfrm flipV="1">
              <a:off x="4704" y="2256"/>
              <a:ext cx="0" cy="33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</p:spPr>
        </p:sp>
      </p:grpSp>
      <p:sp>
        <p:nvSpPr>
          <p:cNvPr id="94221" name="AutoShape 13"/>
          <p:cNvSpPr/>
          <p:nvPr/>
        </p:nvSpPr>
        <p:spPr>
          <a:xfrm>
            <a:off x="3581400" y="4495800"/>
            <a:ext cx="1066800" cy="762000"/>
          </a:xfrm>
          <a:prstGeom prst="borderCallout1">
            <a:avLst>
              <a:gd name="adj1" fmla="val 15000"/>
              <a:gd name="adj2" fmla="val -7144"/>
              <a:gd name="adj3" fmla="val -5000"/>
              <a:gd name="adj4" fmla="val -55653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同轴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电位器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4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  <p:bldP spid="94213" grpId="0" build="p"/>
      <p:bldP spid="942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/>
          </p:nvPr>
        </p:nvSpPr>
        <p:spPr>
          <a:xfrm>
            <a:off x="323850" y="908050"/>
            <a:ext cx="8229600" cy="8382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ea typeface="华文行楷" panose="02010800040101010101" pitchFamily="2" charset="-122"/>
              </a:rPr>
              <a:t>讨论一</a:t>
            </a:r>
            <a:r>
              <a:rPr lang="zh-CN" altLang="en-US" sz="2400" b="1" dirty="0">
                <a:ea typeface="隶书" panose="02010509060101010101" pitchFamily="49" charset="-122"/>
              </a:rPr>
              <a:t>：</a:t>
            </a:r>
            <a:r>
              <a:rPr lang="zh-CN" altLang="en-US" sz="2400" b="1" dirty="0"/>
              <a:t>合理连接电路，组成文氏桥振荡电路</a:t>
            </a:r>
            <a:endParaRPr lang="zh-CN" altLang="en-US" sz="2400" dirty="0"/>
          </a:p>
        </p:txBody>
      </p:sp>
      <p:graphicFrame>
        <p:nvGraphicFramePr>
          <p:cNvPr id="23554" name="Object 3"/>
          <p:cNvGraphicFramePr/>
          <p:nvPr/>
        </p:nvGraphicFramePr>
        <p:xfrm>
          <a:off x="762000" y="1905000"/>
          <a:ext cx="7239000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" r:id="rId1" imgW="21116925" imgH="10086975" progId="">
                  <p:embed/>
                </p:oleObj>
              </mc:Choice>
              <mc:Fallback>
                <p:oleObj name="" r:id="rId1" imgW="21116925" imgH="10086975" progId="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0" y="1905000"/>
                        <a:ext cx="7239000" cy="345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6" name="Line 4"/>
          <p:cNvSpPr/>
          <p:nvPr/>
        </p:nvSpPr>
        <p:spPr>
          <a:xfrm flipH="1">
            <a:off x="5105400" y="3657600"/>
            <a:ext cx="914400" cy="129540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" name="Group 5"/>
          <p:cNvGrpSpPr/>
          <p:nvPr/>
        </p:nvGrpSpPr>
        <p:grpSpPr>
          <a:xfrm>
            <a:off x="6096000" y="1981200"/>
            <a:ext cx="1219200" cy="2971800"/>
            <a:chOff x="3840" y="1056"/>
            <a:chExt cx="768" cy="1872"/>
          </a:xfrm>
        </p:grpSpPr>
        <p:sp>
          <p:nvSpPr>
            <p:cNvPr id="23557" name="Line 6"/>
            <p:cNvSpPr/>
            <p:nvPr/>
          </p:nvSpPr>
          <p:spPr>
            <a:xfrm flipV="1">
              <a:off x="3840" y="1056"/>
              <a:ext cx="768" cy="1008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58" name="Line 7"/>
            <p:cNvSpPr/>
            <p:nvPr/>
          </p:nvSpPr>
          <p:spPr>
            <a:xfrm flipH="1" flipV="1">
              <a:off x="3840" y="2496"/>
              <a:ext cx="768" cy="432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" name="Group 8"/>
          <p:cNvGrpSpPr/>
          <p:nvPr/>
        </p:nvGrpSpPr>
        <p:grpSpPr>
          <a:xfrm>
            <a:off x="762000" y="2895600"/>
            <a:ext cx="4648200" cy="838200"/>
            <a:chOff x="480" y="1632"/>
            <a:chExt cx="2928" cy="528"/>
          </a:xfrm>
        </p:grpSpPr>
        <p:graphicFrame>
          <p:nvGraphicFramePr>
            <p:cNvPr id="23560" name="Object 9"/>
            <p:cNvGraphicFramePr/>
            <p:nvPr/>
          </p:nvGraphicFramePr>
          <p:xfrm>
            <a:off x="480" y="1720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2" name="" r:id="rId3" imgW="139700" imgH="139700" progId="Equation.3">
                    <p:embed/>
                  </p:oleObj>
                </mc:Choice>
                <mc:Fallback>
                  <p:oleObj name="" r:id="rId3" imgW="139700" imgH="139700" progId="Equation.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0" y="1720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1" name="Object 10"/>
            <p:cNvGraphicFramePr/>
            <p:nvPr/>
          </p:nvGraphicFramePr>
          <p:xfrm>
            <a:off x="1440" y="1632"/>
            <a:ext cx="131" cy="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3" name="" r:id="rId5" imgW="126365" imgH="76200" progId="Equation.3">
                    <p:embed/>
                  </p:oleObj>
                </mc:Choice>
                <mc:Fallback>
                  <p:oleObj name="" r:id="rId5" imgW="126365" imgH="76200" progId="Equation.3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440" y="1632"/>
                          <a:ext cx="131" cy="7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2" name="Object 11"/>
            <p:cNvGraphicFramePr/>
            <p:nvPr/>
          </p:nvGraphicFramePr>
          <p:xfrm>
            <a:off x="3264" y="2016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4" name="" r:id="rId7" imgW="139700" imgH="139700" progId="Equation.3">
                    <p:embed/>
                  </p:oleObj>
                </mc:Choice>
                <mc:Fallback>
                  <p:oleObj name="" r:id="rId7" imgW="139700" imgH="139700" progId="Equation.3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264" y="2016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/>
          <p:cNvGrpSpPr/>
          <p:nvPr/>
        </p:nvGrpSpPr>
        <p:grpSpPr>
          <a:xfrm>
            <a:off x="7467600" y="1981200"/>
            <a:ext cx="228600" cy="2944813"/>
            <a:chOff x="4704" y="1056"/>
            <a:chExt cx="144" cy="1855"/>
          </a:xfrm>
        </p:grpSpPr>
        <p:graphicFrame>
          <p:nvGraphicFramePr>
            <p:cNvPr id="23564" name="Object 13"/>
            <p:cNvGraphicFramePr/>
            <p:nvPr/>
          </p:nvGraphicFramePr>
          <p:xfrm>
            <a:off x="4704" y="1776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5" name="" r:id="rId9" imgW="139700" imgH="139700" progId="Equation.3">
                    <p:embed/>
                  </p:oleObj>
                </mc:Choice>
                <mc:Fallback>
                  <p:oleObj name="" r:id="rId9" imgW="139700" imgH="139700" progId="Equation.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04" y="1776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5" name="Object 14"/>
            <p:cNvGraphicFramePr/>
            <p:nvPr/>
          </p:nvGraphicFramePr>
          <p:xfrm>
            <a:off x="4704" y="1056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6" name="" r:id="rId10" imgW="139700" imgH="139700" progId="Equation.3">
                    <p:embed/>
                  </p:oleObj>
                </mc:Choice>
                <mc:Fallback>
                  <p:oleObj name="" r:id="rId10" imgW="139700" imgH="139700" progId="Equation.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04" y="1056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6" name="Object 15"/>
            <p:cNvGraphicFramePr/>
            <p:nvPr/>
          </p:nvGraphicFramePr>
          <p:xfrm>
            <a:off x="4704" y="2832"/>
            <a:ext cx="131" cy="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7" name="" r:id="rId11" imgW="126365" imgH="76200" progId="Equation.3">
                    <p:embed/>
                  </p:oleObj>
                </mc:Choice>
                <mc:Fallback>
                  <p:oleObj name="" r:id="rId11" imgW="126365" imgH="76200" progId="Equation.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04" y="2832"/>
                          <a:ext cx="131" cy="7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6"/>
          <p:cNvGrpSpPr/>
          <p:nvPr/>
        </p:nvGrpSpPr>
        <p:grpSpPr>
          <a:xfrm>
            <a:off x="877888" y="3248025"/>
            <a:ext cx="5827712" cy="2085975"/>
            <a:chOff x="553" y="1854"/>
            <a:chExt cx="3671" cy="1314"/>
          </a:xfrm>
        </p:grpSpPr>
        <p:sp>
          <p:nvSpPr>
            <p:cNvPr id="23568" name="Line 17"/>
            <p:cNvSpPr/>
            <p:nvPr/>
          </p:nvSpPr>
          <p:spPr>
            <a:xfrm flipH="1">
              <a:off x="4128" y="1854"/>
              <a:ext cx="96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69" name="Line 18"/>
            <p:cNvSpPr/>
            <p:nvPr/>
          </p:nvSpPr>
          <p:spPr>
            <a:xfrm>
              <a:off x="4121" y="1863"/>
              <a:ext cx="7" cy="1305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0" name="Line 19"/>
            <p:cNvSpPr/>
            <p:nvPr/>
          </p:nvSpPr>
          <p:spPr>
            <a:xfrm flipH="1">
              <a:off x="553" y="3168"/>
              <a:ext cx="3575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1" name="Line 20"/>
            <p:cNvSpPr/>
            <p:nvPr/>
          </p:nvSpPr>
          <p:spPr>
            <a:xfrm flipV="1">
              <a:off x="553" y="1968"/>
              <a:ext cx="0" cy="120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5253" name="Line 21"/>
          <p:cNvSpPr/>
          <p:nvPr/>
        </p:nvSpPr>
        <p:spPr>
          <a:xfrm flipV="1">
            <a:off x="3721100" y="3886200"/>
            <a:ext cx="0" cy="106680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254" name="Line 22"/>
          <p:cNvSpPr/>
          <p:nvPr/>
        </p:nvSpPr>
        <p:spPr>
          <a:xfrm>
            <a:off x="4572000" y="3429000"/>
            <a:ext cx="1447800" cy="76200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/>
          </p:cNvSpPr>
          <p:nvPr>
            <p:ph type="ctrTitle"/>
          </p:nvPr>
        </p:nvSpPr>
        <p:spPr>
          <a:xfrm>
            <a:off x="684213" y="1557338"/>
            <a:ext cx="7772400" cy="9144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sz="4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§7.1</a:t>
            </a:r>
            <a:r>
              <a:rPr lang="en-US" altLang="zh-CN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正弦波振荡电路</a:t>
            </a:r>
            <a:endParaRPr lang="zh-CN" altLang="en-US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098" name="Text Box 8">
            <a:hlinkClick r:id="rId1" action="ppaction://hlinksldjump"/>
          </p:cNvPr>
          <p:cNvSpPr txBox="1"/>
          <p:nvPr/>
        </p:nvSpPr>
        <p:spPr>
          <a:xfrm>
            <a:off x="1692275" y="2752725"/>
            <a:ext cx="61198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一、正弦波振荡的条件和电路的组成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99" name="Text Box 9">
            <a:hlinkClick r:id="rId2" action="ppaction://hlinksldjump"/>
          </p:cNvPr>
          <p:cNvSpPr txBox="1"/>
          <p:nvPr/>
        </p:nvSpPr>
        <p:spPr>
          <a:xfrm>
            <a:off x="1692275" y="3500438"/>
            <a:ext cx="424815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二、</a:t>
            </a:r>
            <a:r>
              <a:rPr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RC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正弦波振荡电路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00" name="Text Box 10">
            <a:hlinkClick r:id="rId3" action="ppaction://hlinksldjump"/>
          </p:cNvPr>
          <p:cNvSpPr txBox="1"/>
          <p:nvPr/>
        </p:nvSpPr>
        <p:spPr>
          <a:xfrm>
            <a:off x="1692275" y="4221163"/>
            <a:ext cx="424815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三、</a:t>
            </a:r>
            <a:r>
              <a:rPr lang="en-US" altLang="zh-CN" sz="2800" b="1" i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LC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正弦波振荡电路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01" name="Text Box 11">
            <a:hlinkClick r:id="rId4" action="ppaction://hlinksldjump"/>
          </p:cNvPr>
          <p:cNvSpPr txBox="1"/>
          <p:nvPr/>
        </p:nvSpPr>
        <p:spPr>
          <a:xfrm>
            <a:off x="1692275" y="4941888"/>
            <a:ext cx="532765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四、石英晶体正弦波振荡电路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>
          <a:xfrm>
            <a:off x="250825" y="765175"/>
            <a:ext cx="8686800" cy="6858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ea typeface="华文行楷" panose="02010800040101010101" pitchFamily="2" charset="-122"/>
              </a:rPr>
              <a:t>讨论二</a:t>
            </a:r>
            <a:r>
              <a:rPr lang="zh-CN" altLang="en-US" sz="2800" b="1" dirty="0">
                <a:ea typeface="隶书" panose="02010509060101010101" pitchFamily="49" charset="-122"/>
              </a:rPr>
              <a:t>：</a:t>
            </a:r>
            <a:r>
              <a:rPr lang="zh-CN" altLang="en-US" sz="2800" b="1" dirty="0"/>
              <a:t>判断图示电路有可能产生正弦波振荡吗？</a:t>
            </a:r>
            <a:endParaRPr lang="zh-CN" altLang="en-US" sz="2800" b="1" dirty="0"/>
          </a:p>
        </p:txBody>
      </p:sp>
      <p:graphicFrame>
        <p:nvGraphicFramePr>
          <p:cNvPr id="24578" name="Object 3"/>
          <p:cNvGraphicFramePr/>
          <p:nvPr/>
        </p:nvGraphicFramePr>
        <p:xfrm>
          <a:off x="769938" y="2446338"/>
          <a:ext cx="3200400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" r:id="rId1" imgW="11744325" imgH="7934325" progId="">
                  <p:embed/>
                </p:oleObj>
              </mc:Choice>
              <mc:Fallback>
                <p:oleObj name="" r:id="rId1" imgW="11744325" imgH="7934325" progId="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9938" y="2446338"/>
                        <a:ext cx="3200400" cy="2162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Text Box 4"/>
          <p:cNvSpPr txBox="1"/>
          <p:nvPr/>
        </p:nvSpPr>
        <p:spPr>
          <a:xfrm>
            <a:off x="388938" y="1760538"/>
            <a:ext cx="3886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 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移项式电路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6261" name="Object 5"/>
          <p:cNvGraphicFramePr/>
          <p:nvPr/>
        </p:nvGraphicFramePr>
        <p:xfrm>
          <a:off x="4427538" y="1989138"/>
          <a:ext cx="3581400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0" name="" r:id="rId3" imgW="14944725" imgH="13268325" progId="">
                  <p:embed/>
                </p:oleObj>
              </mc:Choice>
              <mc:Fallback>
                <p:oleObj name="" r:id="rId3" imgW="14944725" imgH="13268325" progId="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7538" y="1989138"/>
                        <a:ext cx="3581400" cy="3179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Text Box 6"/>
          <p:cNvSpPr txBox="1"/>
          <p:nvPr/>
        </p:nvSpPr>
        <p:spPr>
          <a:xfrm>
            <a:off x="4351338" y="1379538"/>
            <a:ext cx="4419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 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</a:t>
            </a:r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选频网络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4448175" y="3208338"/>
            <a:ext cx="152400" cy="152400"/>
            <a:chOff x="1488" y="1680"/>
            <a:chExt cx="48" cy="48"/>
          </a:xfrm>
        </p:grpSpPr>
        <p:sp>
          <p:nvSpPr>
            <p:cNvPr id="24583" name="Line 8"/>
            <p:cNvSpPr/>
            <p:nvPr/>
          </p:nvSpPr>
          <p:spPr>
            <a:xfrm>
              <a:off x="1488" y="1680"/>
              <a:ext cx="48" cy="48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84" name="Line 9"/>
            <p:cNvSpPr/>
            <p:nvPr/>
          </p:nvSpPr>
          <p:spPr>
            <a:xfrm flipH="1">
              <a:off x="1488" y="1680"/>
              <a:ext cx="48" cy="48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" name="Group 10"/>
          <p:cNvGrpSpPr/>
          <p:nvPr/>
        </p:nvGrpSpPr>
        <p:grpSpPr>
          <a:xfrm>
            <a:off x="4648200" y="3008313"/>
            <a:ext cx="176213" cy="650875"/>
            <a:chOff x="2971" y="1842"/>
            <a:chExt cx="111" cy="410"/>
          </a:xfrm>
        </p:grpSpPr>
        <p:graphicFrame>
          <p:nvGraphicFramePr>
            <p:cNvPr id="24586" name="Object 11"/>
            <p:cNvGraphicFramePr/>
            <p:nvPr/>
          </p:nvGraphicFramePr>
          <p:xfrm>
            <a:off x="2971" y="1979"/>
            <a:ext cx="11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1" name="" r:id="rId5" imgW="177800" imgH="227965" progId="Equation.3">
                    <p:embed/>
                  </p:oleObj>
                </mc:Choice>
                <mc:Fallback>
                  <p:oleObj name="" r:id="rId5" imgW="177800" imgH="227965" progId="Equation.3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1" y="1979"/>
                          <a:ext cx="111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7" name="Object 12"/>
            <p:cNvGraphicFramePr/>
            <p:nvPr/>
          </p:nvGraphicFramePr>
          <p:xfrm>
            <a:off x="2971" y="1842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2" name="" r:id="rId7" imgW="139700" imgH="139700" progId="Equation.3">
                    <p:embed/>
                  </p:oleObj>
                </mc:Choice>
                <mc:Fallback>
                  <p:oleObj name="" r:id="rId7" imgW="139700" imgH="139700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971" y="1842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8" name="Object 13"/>
            <p:cNvGraphicFramePr/>
            <p:nvPr/>
          </p:nvGraphicFramePr>
          <p:xfrm>
            <a:off x="2971" y="2205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3" name="" r:id="rId9" imgW="126365" imgH="76200" progId="Equation.3">
                    <p:embed/>
                  </p:oleObj>
                </mc:Choice>
                <mc:Fallback>
                  <p:oleObj name="" r:id="rId9" imgW="126365" imgH="76200" progId="Equation.3">
                    <p:embed/>
                    <p:pic>
                      <p:nvPicPr>
                        <p:cNvPr id="0" name="图片 310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71" y="2205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4"/>
          <p:cNvGrpSpPr/>
          <p:nvPr/>
        </p:nvGrpSpPr>
        <p:grpSpPr>
          <a:xfrm>
            <a:off x="5646738" y="2598738"/>
            <a:ext cx="1497012" cy="977900"/>
            <a:chOff x="3600" y="1584"/>
            <a:chExt cx="943" cy="616"/>
          </a:xfrm>
        </p:grpSpPr>
        <p:graphicFrame>
          <p:nvGraphicFramePr>
            <p:cNvPr id="24590" name="Object 15"/>
            <p:cNvGraphicFramePr/>
            <p:nvPr/>
          </p:nvGraphicFramePr>
          <p:xfrm>
            <a:off x="3744" y="1584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4" name="" r:id="rId11" imgW="126365" imgH="76200" progId="Equation.3">
                    <p:embed/>
                  </p:oleObj>
                </mc:Choice>
                <mc:Fallback>
                  <p:oleObj name="" r:id="rId11" imgW="126365" imgH="76200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44" y="1584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1" name="Object 16"/>
            <p:cNvGraphicFramePr/>
            <p:nvPr/>
          </p:nvGraphicFramePr>
          <p:xfrm>
            <a:off x="4464" y="1920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5" name="" r:id="rId12" imgW="126365" imgH="76200" progId="Equation.3">
                    <p:embed/>
                  </p:oleObj>
                </mc:Choice>
                <mc:Fallback>
                  <p:oleObj name="" r:id="rId12" imgW="126365" imgH="7620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64" y="1920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2" name="Object 17"/>
            <p:cNvGraphicFramePr/>
            <p:nvPr/>
          </p:nvGraphicFramePr>
          <p:xfrm>
            <a:off x="3600" y="1872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6" name="" r:id="rId13" imgW="126365" imgH="76200" progId="Equation.3">
                    <p:embed/>
                  </p:oleObj>
                </mc:Choice>
                <mc:Fallback>
                  <p:oleObj name="" r:id="rId13" imgW="126365" imgH="76200" progId="Equation.3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600" y="1872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3" name="Object 18"/>
            <p:cNvGraphicFramePr/>
            <p:nvPr/>
          </p:nvGraphicFramePr>
          <p:xfrm>
            <a:off x="3600" y="2112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7" name="" r:id="rId14" imgW="139700" imgH="139700" progId="Equation.3">
                    <p:embed/>
                  </p:oleObj>
                </mc:Choice>
                <mc:Fallback>
                  <p:oleObj name="" r:id="rId14" imgW="139700" imgH="139700" progId="Equation.3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00" y="2112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6275" name="Text Box 19"/>
          <p:cNvSpPr txBox="1"/>
          <p:nvPr/>
        </p:nvSpPr>
        <p:spPr>
          <a:xfrm>
            <a:off x="4808538" y="5265738"/>
            <a:ext cx="29718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选频网络和正反馈网络是两个网络。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76" name="Text Box 20"/>
          <p:cNvSpPr txBox="1"/>
          <p:nvPr/>
        </p:nvSpPr>
        <p:spPr>
          <a:xfrm>
            <a:off x="539750" y="4652963"/>
            <a:ext cx="3733800" cy="140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1) 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RC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移相电路有几级才可能产生正弦波振荡？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互换呢？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Group 25"/>
          <p:cNvGrpSpPr/>
          <p:nvPr/>
        </p:nvGrpSpPr>
        <p:grpSpPr>
          <a:xfrm>
            <a:off x="5724525" y="2235200"/>
            <a:ext cx="3168650" cy="1409700"/>
            <a:chOff x="3606" y="1408"/>
            <a:chExt cx="1996" cy="888"/>
          </a:xfrm>
        </p:grpSpPr>
        <p:sp>
          <p:nvSpPr>
            <p:cNvPr id="24597" name="Rectangle 21"/>
            <p:cNvSpPr/>
            <p:nvPr/>
          </p:nvSpPr>
          <p:spPr>
            <a:xfrm>
              <a:off x="3606" y="1842"/>
              <a:ext cx="680" cy="454"/>
            </a:xfrm>
            <a:prstGeom prst="rect">
              <a:avLst/>
            </a:prstGeom>
            <a:solidFill>
              <a:srgbClr val="FF3300">
                <a:alpha val="29019"/>
              </a:srgbClr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598" name="AutoShape 22"/>
            <p:cNvSpPr/>
            <p:nvPr/>
          </p:nvSpPr>
          <p:spPr>
            <a:xfrm>
              <a:off x="4878" y="1408"/>
              <a:ext cx="724" cy="434"/>
            </a:xfrm>
            <a:prstGeom prst="borderCallout1">
              <a:avLst>
                <a:gd name="adj1" fmla="val 16588"/>
                <a:gd name="adj2" fmla="val -6630"/>
                <a:gd name="adj3" fmla="val 100000"/>
                <a:gd name="adj4" fmla="val -87981"/>
              </a:avLst>
            </a:prstGeom>
            <a:solidFill>
              <a:srgbClr val="66FFFF"/>
            </a:solidFill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正反馈网络</a:t>
              </a:r>
              <a:endPara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26"/>
          <p:cNvGrpSpPr/>
          <p:nvPr/>
        </p:nvGrpSpPr>
        <p:grpSpPr>
          <a:xfrm>
            <a:off x="4932363" y="3429000"/>
            <a:ext cx="3884612" cy="1728788"/>
            <a:chOff x="3107" y="2160"/>
            <a:chExt cx="2447" cy="1089"/>
          </a:xfrm>
        </p:grpSpPr>
        <p:sp>
          <p:nvSpPr>
            <p:cNvPr id="24600" name="Rectangle 23"/>
            <p:cNvSpPr/>
            <p:nvPr/>
          </p:nvSpPr>
          <p:spPr>
            <a:xfrm>
              <a:off x="3107" y="2387"/>
              <a:ext cx="1406" cy="862"/>
            </a:xfrm>
            <a:prstGeom prst="rect">
              <a:avLst/>
            </a:prstGeom>
            <a:solidFill>
              <a:srgbClr val="FFFF00">
                <a:alpha val="29019"/>
              </a:srgbClr>
            </a:solidFill>
            <a:ln w="9525">
              <a:noFill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01" name="AutoShape 24"/>
            <p:cNvSpPr/>
            <p:nvPr/>
          </p:nvSpPr>
          <p:spPr>
            <a:xfrm>
              <a:off x="4967" y="2160"/>
              <a:ext cx="587" cy="480"/>
            </a:xfrm>
            <a:prstGeom prst="borderCallout1">
              <a:avLst>
                <a:gd name="adj1" fmla="val 15000"/>
                <a:gd name="adj2" fmla="val -8176"/>
                <a:gd name="adj3" fmla="val 103958"/>
                <a:gd name="adj4" fmla="val -77343"/>
              </a:avLst>
            </a:prstGeom>
            <a:solidFill>
              <a:srgbClr val="66FFFF"/>
            </a:solidFill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选频网络</a:t>
              </a:r>
              <a:endPara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2" grpId="0"/>
      <p:bldP spid="96275" grpId="0"/>
      <p:bldP spid="9627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>
          <a:xfrm>
            <a:off x="250825" y="836613"/>
            <a:ext cx="6481763" cy="1023937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三、</a:t>
            </a:r>
            <a:r>
              <a:rPr lang="en-US" altLang="zh-CN" sz="3200" b="1" i="1" dirty="0">
                <a:ea typeface="隶书" panose="02010509060101010101" pitchFamily="49" charset="-122"/>
              </a:rPr>
              <a:t>LC </a:t>
            </a:r>
            <a:r>
              <a:rPr lang="zh-CN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正弦波振荡电路</a:t>
            </a:r>
            <a:br>
              <a:rPr lang="zh-CN" altLang="zh-CN" sz="2400" b="1" dirty="0"/>
            </a:br>
            <a:r>
              <a:rPr lang="zh-CN" altLang="en-US" sz="2400" b="1" dirty="0"/>
              <a:t>   </a:t>
            </a:r>
            <a:r>
              <a:rPr lang="zh-CN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.</a:t>
            </a:r>
            <a:r>
              <a:rPr lang="en-US" altLang="zh-CN" sz="2800" dirty="0"/>
              <a:t>  </a:t>
            </a:r>
            <a:r>
              <a:rPr lang="en-US" altLang="zh-CN" sz="2800" b="1" i="1" dirty="0"/>
              <a:t>LC</a:t>
            </a:r>
            <a:r>
              <a:rPr lang="zh-CN" altLang="en-US" sz="2800" dirty="0">
                <a:ea typeface="华文行楷" panose="02010800040101010101" pitchFamily="2" charset="-122"/>
              </a:rPr>
              <a:t>并联</a:t>
            </a:r>
            <a:r>
              <a:rPr lang="zh-CN" altLang="zh-CN" sz="2800" dirty="0">
                <a:ea typeface="华文行楷" panose="02010800040101010101" pitchFamily="2" charset="-122"/>
              </a:rPr>
              <a:t>网络的选频特性</a:t>
            </a:r>
            <a:endParaRPr lang="zh-CN" altLang="zh-CN" sz="2800" dirty="0">
              <a:ea typeface="华文行楷" panose="02010800040101010101" pitchFamily="2" charset="-122"/>
            </a:endParaRPr>
          </a:p>
        </p:txBody>
      </p:sp>
      <p:graphicFrame>
        <p:nvGraphicFramePr>
          <p:cNvPr id="97283" name="Object 3"/>
          <p:cNvGraphicFramePr/>
          <p:nvPr/>
        </p:nvGraphicFramePr>
        <p:xfrm>
          <a:off x="3897313" y="4376738"/>
          <a:ext cx="319087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" r:id="rId1" imgW="1701800" imgH="457200" progId="Equation.3">
                  <p:embed/>
                </p:oleObj>
              </mc:Choice>
              <mc:Fallback>
                <p:oleObj name="" r:id="rId1" imgW="1701800" imgH="4572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97313" y="4376738"/>
                        <a:ext cx="3190875" cy="85566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4" name="Text Box 4"/>
          <p:cNvSpPr txBox="1"/>
          <p:nvPr/>
        </p:nvSpPr>
        <p:spPr>
          <a:xfrm>
            <a:off x="2466975" y="2090738"/>
            <a:ext cx="58674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理想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LC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并联网络在谐振时呈纯阻性，且阻抗无穷大。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2771775" y="2852738"/>
            <a:ext cx="3592513" cy="808037"/>
            <a:chOff x="1728" y="1488"/>
            <a:chExt cx="2263" cy="509"/>
          </a:xfrm>
        </p:grpSpPr>
        <p:graphicFrame>
          <p:nvGraphicFramePr>
            <p:cNvPr id="25605" name="Object 6"/>
            <p:cNvGraphicFramePr/>
            <p:nvPr/>
          </p:nvGraphicFramePr>
          <p:xfrm>
            <a:off x="2928" y="1488"/>
            <a:ext cx="1063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4" name="" r:id="rId3" imgW="876300" imgH="419100" progId="Equation.3">
                    <p:embed/>
                  </p:oleObj>
                </mc:Choice>
                <mc:Fallback>
                  <p:oleObj name="" r:id="rId3" imgW="876300" imgH="419100" progId="Equation.3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28" y="1488"/>
                          <a:ext cx="1063" cy="50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6" name="Text Box 7"/>
            <p:cNvSpPr txBox="1"/>
            <p:nvPr/>
          </p:nvSpPr>
          <p:spPr>
            <a:xfrm>
              <a:off x="1728" y="1584"/>
              <a:ext cx="172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谐振频率为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7288" name="Text Box 8"/>
          <p:cNvSpPr txBox="1"/>
          <p:nvPr/>
        </p:nvSpPr>
        <p:spPr>
          <a:xfrm>
            <a:off x="2695575" y="3843338"/>
            <a:ext cx="5486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在损耗较小时，品质因数及谐振频率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7289" name="Object 9"/>
          <p:cNvGraphicFramePr/>
          <p:nvPr/>
        </p:nvGraphicFramePr>
        <p:xfrm>
          <a:off x="942975" y="2014538"/>
          <a:ext cx="145573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" r:id="rId5" imgW="5000625" imgH="5495925" progId="">
                  <p:embed/>
                </p:oleObj>
              </mc:Choice>
              <mc:Fallback>
                <p:oleObj name="" r:id="rId5" imgW="5000625" imgH="5495925" progId="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2975" y="2014538"/>
                        <a:ext cx="1455738" cy="160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0" name="Object 10"/>
          <p:cNvGraphicFramePr/>
          <p:nvPr/>
        </p:nvGraphicFramePr>
        <p:xfrm>
          <a:off x="942975" y="3843338"/>
          <a:ext cx="148113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" r:id="rId7" imgW="5153025" imgH="5572125" progId="">
                  <p:embed/>
                </p:oleObj>
              </mc:Choice>
              <mc:Fallback>
                <p:oleObj name="" r:id="rId7" imgW="5153025" imgH="5572125" progId="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2975" y="3843338"/>
                        <a:ext cx="1481138" cy="160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1" name="AutoShape 11"/>
          <p:cNvSpPr/>
          <p:nvPr/>
        </p:nvSpPr>
        <p:spPr>
          <a:xfrm>
            <a:off x="2619375" y="4986338"/>
            <a:ext cx="728663" cy="404812"/>
          </a:xfrm>
          <a:prstGeom prst="borderCallout1">
            <a:avLst>
              <a:gd name="adj1" fmla="val 28236"/>
              <a:gd name="adj2" fmla="val -10458"/>
              <a:gd name="adj3" fmla="val 6667"/>
              <a:gd name="adj4" fmla="val -28542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损耗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92" name="Text Box 12"/>
          <p:cNvSpPr txBox="1"/>
          <p:nvPr/>
        </p:nvSpPr>
        <p:spPr>
          <a:xfrm>
            <a:off x="790575" y="5443538"/>
            <a:ext cx="7772400" cy="968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时，电容和电感中电流各约为多少？网络的电阻为多少？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7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4" grpId="0" build="p"/>
      <p:bldP spid="97288" grpId="0" build="p"/>
      <p:bldP spid="97291" grpId="0" animBg="1"/>
      <p:bldP spid="9729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2" name="Object 2"/>
          <p:cNvGraphicFramePr/>
          <p:nvPr/>
        </p:nvGraphicFramePr>
        <p:xfrm>
          <a:off x="5867400" y="1268413"/>
          <a:ext cx="2406650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" r:id="rId1" imgW="9077325" imgH="19354800" progId="">
                  <p:embed/>
                </p:oleObj>
              </mc:Choice>
              <mc:Fallback>
                <p:oleObj name="" r:id="rId1" imgW="9077325" imgH="19354800" progId="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67400" y="1268413"/>
                        <a:ext cx="2406650" cy="5130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3" name="Text Box 3"/>
          <p:cNvSpPr txBox="1"/>
          <p:nvPr/>
        </p:nvSpPr>
        <p:spPr>
          <a:xfrm>
            <a:off x="3563938" y="4206875"/>
            <a:ext cx="2209800" cy="1917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构成正弦波振荡电路最简单的做法是通过变压器引入反馈。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04" name="AutoShape 4"/>
          <p:cNvSpPr/>
          <p:nvPr/>
        </p:nvSpPr>
        <p:spPr>
          <a:xfrm>
            <a:off x="5181600" y="3630613"/>
            <a:ext cx="1295400" cy="415925"/>
          </a:xfrm>
          <a:prstGeom prst="borderCallout1">
            <a:avLst>
              <a:gd name="adj1" fmla="val 28125"/>
              <a:gd name="adj2" fmla="val 105884"/>
              <a:gd name="adj3" fmla="val 76565"/>
              <a:gd name="adj4" fmla="val 131250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附加相移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8" name="Rectangle 5"/>
          <p:cNvSpPr>
            <a:spLocks noGrp="1"/>
          </p:cNvSpPr>
          <p:nvPr>
            <p:ph type="title"/>
          </p:nvPr>
        </p:nvSpPr>
        <p:spPr>
          <a:xfrm>
            <a:off x="468313" y="836613"/>
            <a:ext cx="7766050" cy="6096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b="1" i="1" dirty="0">
                <a:latin typeface="Times New Roman" panose="02020603050405020304" pitchFamily="18" charset="0"/>
              </a:rPr>
              <a:t>LC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选频放大电路→</a:t>
            </a:r>
            <a:r>
              <a:rPr lang="zh-CN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正弦波振荡电路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2406" name="Text Box 6"/>
          <p:cNvSpPr txBox="1"/>
          <p:nvPr/>
        </p:nvSpPr>
        <p:spPr>
          <a:xfrm>
            <a:off x="3419475" y="1649413"/>
            <a:ext cx="2447925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当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时，电压放大倍数的数值最大，且附加相移为</a:t>
            </a:r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2407" name="Object 7"/>
          <p:cNvGraphicFramePr/>
          <p:nvPr/>
        </p:nvGraphicFramePr>
        <p:xfrm>
          <a:off x="762000" y="1497013"/>
          <a:ext cx="2590800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" r:id="rId3" imgW="9610725" imgH="8848725" progId="">
                  <p:embed/>
                </p:oleObj>
              </mc:Choice>
              <mc:Fallback>
                <p:oleObj name="" r:id="rId3" imgW="9610725" imgH="8848725" progId="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97013"/>
                        <a:ext cx="2590800" cy="2384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8" name="Object 8"/>
          <p:cNvGraphicFramePr/>
          <p:nvPr/>
        </p:nvGraphicFramePr>
        <p:xfrm>
          <a:off x="755650" y="4135438"/>
          <a:ext cx="2743200" cy="202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" r:id="rId5" imgW="2410460" imgH="1541780" progId="">
                  <p:embed/>
                </p:oleObj>
              </mc:Choice>
              <mc:Fallback>
                <p:oleObj name="" r:id="rId5" imgW="2410460" imgH="1541780" progId="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650" y="4135438"/>
                        <a:ext cx="2743200" cy="2020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9" name="AutoShape 9"/>
          <p:cNvSpPr/>
          <p:nvPr/>
        </p:nvSpPr>
        <p:spPr>
          <a:xfrm>
            <a:off x="3635375" y="3371850"/>
            <a:ext cx="1441450" cy="690563"/>
          </a:xfrm>
          <a:prstGeom prst="borderCallout1">
            <a:avLst>
              <a:gd name="adj1" fmla="val 16551"/>
              <a:gd name="adj2" fmla="val -5287"/>
              <a:gd name="adj3" fmla="val 131264"/>
              <a:gd name="adj4" fmla="val -84912"/>
            </a:avLst>
          </a:prstGeom>
          <a:solidFill>
            <a:srgbClr val="00FFFF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共射电路</a:t>
            </a:r>
            <a:r>
              <a:rPr lang="en-US" altLang="zh-CN" b="1" i="1" dirty="0">
                <a:latin typeface="Arial" panose="020B0604020202020204" pitchFamily="34" charset="0"/>
                <a:ea typeface="宋体" panose="02010600030101010101" pitchFamily="2" charset="-122"/>
              </a:rPr>
              <a:t>φ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=-π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/>
      <p:bldP spid="102404" grpId="0" animBg="1"/>
      <p:bldP spid="102406" grpId="0" build="p"/>
      <p:bldP spid="10240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>
          <a:xfrm>
            <a:off x="395288" y="765175"/>
            <a:ext cx="3886200" cy="6096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变压器反馈式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电路</a:t>
            </a:r>
            <a:endParaRPr lang="zh-CN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103427" name="Object 3"/>
          <p:cNvGraphicFramePr/>
          <p:nvPr/>
        </p:nvGraphicFramePr>
        <p:xfrm>
          <a:off x="755650" y="1484313"/>
          <a:ext cx="38100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" r:id="rId1" imgW="10744200" imgH="9848850" progId="">
                  <p:embed/>
                </p:oleObj>
              </mc:Choice>
              <mc:Fallback>
                <p:oleObj name="" r:id="rId1" imgW="10744200" imgH="9848850" progId="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t="-2222" r="-1825" b="-2222"/>
                      <a:stretch>
                        <a:fillRect/>
                      </a:stretch>
                    </p:blipFill>
                    <p:spPr>
                      <a:xfrm>
                        <a:off x="755650" y="1484313"/>
                        <a:ext cx="3810000" cy="3581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/>
          <p:nvPr/>
        </p:nvGrpSpPr>
        <p:grpSpPr>
          <a:xfrm>
            <a:off x="831850" y="2932113"/>
            <a:ext cx="228600" cy="304800"/>
            <a:chOff x="576" y="1632"/>
            <a:chExt cx="144" cy="192"/>
          </a:xfrm>
        </p:grpSpPr>
        <p:sp>
          <p:nvSpPr>
            <p:cNvPr id="27652" name="Line 5"/>
            <p:cNvSpPr/>
            <p:nvPr/>
          </p:nvSpPr>
          <p:spPr>
            <a:xfrm>
              <a:off x="576" y="1632"/>
              <a:ext cx="144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53" name="Line 6"/>
            <p:cNvSpPr/>
            <p:nvPr/>
          </p:nvSpPr>
          <p:spPr>
            <a:xfrm flipH="1">
              <a:off x="576" y="1632"/>
              <a:ext cx="144" cy="19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" name="Group 7"/>
          <p:cNvGrpSpPr/>
          <p:nvPr/>
        </p:nvGrpSpPr>
        <p:grpSpPr>
          <a:xfrm>
            <a:off x="527050" y="3770313"/>
            <a:ext cx="1143000" cy="1125537"/>
            <a:chOff x="336" y="2112"/>
            <a:chExt cx="821" cy="757"/>
          </a:xfrm>
        </p:grpSpPr>
        <p:graphicFrame>
          <p:nvGraphicFramePr>
            <p:cNvPr id="27655" name="Object 8"/>
            <p:cNvGraphicFramePr/>
            <p:nvPr/>
          </p:nvGraphicFramePr>
          <p:xfrm>
            <a:off x="336" y="2400"/>
            <a:ext cx="821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2" name="" r:id="rId3" imgW="711200" imgH="241300" progId="Equation.3">
                    <p:embed/>
                  </p:oleObj>
                </mc:Choice>
                <mc:Fallback>
                  <p:oleObj name="" r:id="rId3" imgW="711200" imgH="241300" progId="Equation.3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6" y="2400"/>
                          <a:ext cx="821" cy="27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6" name="Object 9"/>
            <p:cNvGraphicFramePr/>
            <p:nvPr/>
          </p:nvGraphicFramePr>
          <p:xfrm>
            <a:off x="624" y="211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3" name="" r:id="rId5" imgW="139700" imgH="139700" progId="Equation.3">
                    <p:embed/>
                  </p:oleObj>
                </mc:Choice>
                <mc:Fallback>
                  <p:oleObj name="" r:id="rId5" imgW="139700" imgH="139700" progId="Equation.3">
                    <p:embed/>
                    <p:pic>
                      <p:nvPicPr>
                        <p:cNvPr id="0" name="图片 311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24" y="2112"/>
                          <a:ext cx="192" cy="192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7" name="Object 10"/>
            <p:cNvGraphicFramePr/>
            <p:nvPr/>
          </p:nvGraphicFramePr>
          <p:xfrm>
            <a:off x="636" y="2743"/>
            <a:ext cx="212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4" name="" r:id="rId7" imgW="126365" imgH="76200" progId="Equation.3">
                    <p:embed/>
                  </p:oleObj>
                </mc:Choice>
                <mc:Fallback>
                  <p:oleObj name="" r:id="rId7" imgW="126365" imgH="76200" progId="Equation.3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6" y="2743"/>
                          <a:ext cx="212" cy="12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/>
          <p:cNvGrpSpPr/>
          <p:nvPr/>
        </p:nvGrpSpPr>
        <p:grpSpPr>
          <a:xfrm>
            <a:off x="3041650" y="2551113"/>
            <a:ext cx="228600" cy="657225"/>
            <a:chOff x="1968" y="1584"/>
            <a:chExt cx="144" cy="414"/>
          </a:xfrm>
        </p:grpSpPr>
        <p:graphicFrame>
          <p:nvGraphicFramePr>
            <p:cNvPr id="27659" name="Object 12"/>
            <p:cNvGraphicFramePr/>
            <p:nvPr/>
          </p:nvGraphicFramePr>
          <p:xfrm>
            <a:off x="1968" y="1913"/>
            <a:ext cx="144" cy="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5" name="" r:id="rId9" imgW="126365" imgH="76200" progId="Equation.3">
                    <p:embed/>
                  </p:oleObj>
                </mc:Choice>
                <mc:Fallback>
                  <p:oleObj name="" r:id="rId9" imgW="126365" imgH="76200" progId="Equation.3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968" y="1913"/>
                          <a:ext cx="144" cy="85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0" name="Object 13"/>
            <p:cNvGraphicFramePr/>
            <p:nvPr/>
          </p:nvGraphicFramePr>
          <p:xfrm>
            <a:off x="1968" y="1584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6" name="" r:id="rId10" imgW="139700" imgH="139700" progId="Equation.3">
                    <p:embed/>
                  </p:oleObj>
                </mc:Choice>
                <mc:Fallback>
                  <p:oleObj name="" r:id="rId10" imgW="139700" imgH="139700" progId="Equation.3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68" y="1584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4"/>
          <p:cNvGrpSpPr/>
          <p:nvPr/>
        </p:nvGrpSpPr>
        <p:grpSpPr>
          <a:xfrm>
            <a:off x="2760663" y="1304925"/>
            <a:ext cx="685800" cy="984250"/>
            <a:chOff x="1791" y="799"/>
            <a:chExt cx="432" cy="620"/>
          </a:xfrm>
        </p:grpSpPr>
        <p:graphicFrame>
          <p:nvGraphicFramePr>
            <p:cNvPr id="27662" name="Object 15"/>
            <p:cNvGraphicFramePr/>
            <p:nvPr/>
          </p:nvGraphicFramePr>
          <p:xfrm>
            <a:off x="2079" y="799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7" name="" r:id="rId11" imgW="139700" imgH="139700" progId="Equation.3">
                    <p:embed/>
                  </p:oleObj>
                </mc:Choice>
                <mc:Fallback>
                  <p:oleObj name="" r:id="rId11" imgW="139700" imgH="139700" progId="Equation.3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79" y="799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3" name="Object 16"/>
            <p:cNvGraphicFramePr/>
            <p:nvPr/>
          </p:nvGraphicFramePr>
          <p:xfrm>
            <a:off x="2079" y="1350"/>
            <a:ext cx="116" cy="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8" name="" r:id="rId12" imgW="126365" imgH="76200" progId="Equation.3">
                    <p:embed/>
                  </p:oleObj>
                </mc:Choice>
                <mc:Fallback>
                  <p:oleObj name="" r:id="rId12" imgW="126365" imgH="76200" progId="Equation.3">
                    <p:embed/>
                    <p:pic>
                      <p:nvPicPr>
                        <p:cNvPr id="0" name="图片 312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79" y="1350"/>
                          <a:ext cx="116" cy="69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4" name="Object 17"/>
            <p:cNvGraphicFramePr/>
            <p:nvPr/>
          </p:nvGraphicFramePr>
          <p:xfrm>
            <a:off x="1791" y="1039"/>
            <a:ext cx="2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9" name="" r:id="rId13" imgW="203200" imgH="228600" progId="Equation.3">
                    <p:embed/>
                  </p:oleObj>
                </mc:Choice>
                <mc:Fallback>
                  <p:oleObj name="" r:id="rId13" imgW="203200" imgH="228600" progId="Equation.3">
                    <p:embed/>
                    <p:pic>
                      <p:nvPicPr>
                        <p:cNvPr id="0" name="图片 312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791" y="1039"/>
                          <a:ext cx="211" cy="240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8"/>
          <p:cNvGrpSpPr/>
          <p:nvPr/>
        </p:nvGrpSpPr>
        <p:grpSpPr>
          <a:xfrm>
            <a:off x="3336925" y="1665288"/>
            <a:ext cx="85725" cy="962025"/>
            <a:chOff x="2154" y="1026"/>
            <a:chExt cx="54" cy="606"/>
          </a:xfrm>
        </p:grpSpPr>
        <p:sp>
          <p:nvSpPr>
            <p:cNvPr id="27666" name="Oval 19"/>
            <p:cNvSpPr/>
            <p:nvPr/>
          </p:nvSpPr>
          <p:spPr>
            <a:xfrm>
              <a:off x="2154" y="1026"/>
              <a:ext cx="48" cy="48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667" name="Oval 20"/>
            <p:cNvSpPr/>
            <p:nvPr/>
          </p:nvSpPr>
          <p:spPr>
            <a:xfrm>
              <a:off x="2160" y="1584"/>
              <a:ext cx="48" cy="48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445" name="Text Box 21"/>
          <p:cNvSpPr txBox="1"/>
          <p:nvPr/>
        </p:nvSpPr>
        <p:spPr>
          <a:xfrm>
            <a:off x="5003800" y="3933825"/>
            <a:ext cx="2362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是必要的吗？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46" name="Text Box 22"/>
          <p:cNvSpPr txBox="1"/>
          <p:nvPr/>
        </p:nvSpPr>
        <p:spPr>
          <a:xfrm>
            <a:off x="4572000" y="4292600"/>
            <a:ext cx="4572000" cy="1354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特点：</a:t>
            </a:r>
            <a:endParaRPr lang="zh-CN" altLang="en-US" sz="2400" b="1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易振，波形较好；耦合不紧密，损耗大，频率稳定性不高。</a:t>
            </a:r>
            <a:endParaRPr lang="zh-CN" altLang="en-US" sz="2400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47" name="Text Box 23"/>
          <p:cNvSpPr txBox="1"/>
          <p:nvPr/>
        </p:nvSpPr>
        <p:spPr>
          <a:xfrm>
            <a:off x="4932363" y="1196975"/>
            <a:ext cx="3962400" cy="2720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457200" indent="-457200"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分析电路是否可能产生正弦波振荡的步骤：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是否存在四个组成部分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放大电路是否能正常工作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是否满足相位条件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是否可能满足幅值条件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48" name="Text Box 24"/>
          <p:cNvSpPr txBox="1"/>
          <p:nvPr/>
        </p:nvSpPr>
        <p:spPr>
          <a:xfrm>
            <a:off x="684213" y="5661025"/>
            <a:ext cx="8208962" cy="933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为使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耦合紧密，将它们合二为一，组成电感反馈式电路。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49" name="Text Box 25"/>
          <p:cNvSpPr txBox="1"/>
          <p:nvPr/>
        </p:nvSpPr>
        <p:spPr>
          <a:xfrm>
            <a:off x="4932363" y="765175"/>
            <a:ext cx="3276600" cy="461963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必须有合适的同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名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端！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50" name="AutoShape 26"/>
          <p:cNvSpPr/>
          <p:nvPr/>
        </p:nvSpPr>
        <p:spPr>
          <a:xfrm>
            <a:off x="684213" y="4970463"/>
            <a:ext cx="1795462" cy="690562"/>
          </a:xfrm>
          <a:prstGeom prst="borderCallout1">
            <a:avLst>
              <a:gd name="adj1" fmla="val 16551"/>
              <a:gd name="adj2" fmla="val 104245"/>
              <a:gd name="adj3" fmla="val -77241"/>
              <a:gd name="adj4" fmla="val 112292"/>
            </a:avLst>
          </a:prstGeom>
          <a:solidFill>
            <a:srgbClr val="00FFFF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为什么用分立元件放大电路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51" name="Text Box 27"/>
          <p:cNvSpPr txBox="1"/>
          <p:nvPr/>
        </p:nvSpPr>
        <p:spPr>
          <a:xfrm>
            <a:off x="1692275" y="6129338"/>
            <a:ext cx="1727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如何组成？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3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3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3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3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45" grpId="0"/>
      <p:bldP spid="103446" grpId="0" build="p"/>
      <p:bldP spid="103447" grpId="0" build="p"/>
      <p:bldP spid="103448" grpId="0" build="p"/>
      <p:bldP spid="103449" grpId="0" animBg="1"/>
      <p:bldP spid="103450" grpId="0" animBg="1"/>
      <p:bldP spid="1034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xfrm>
            <a:off x="250825" y="836613"/>
            <a:ext cx="4176713" cy="5334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3.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电感反馈式电路</a:t>
            </a:r>
            <a:endParaRPr lang="zh-CN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104451" name="Object 3"/>
          <p:cNvGraphicFramePr/>
          <p:nvPr/>
        </p:nvGraphicFramePr>
        <p:xfrm>
          <a:off x="914400" y="1606550"/>
          <a:ext cx="3657600" cy="319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name="" r:id="rId1" imgW="10525125" imgH="9182100" progId="">
                  <p:embed/>
                </p:oleObj>
              </mc:Choice>
              <mc:Fallback>
                <p:oleObj name="" r:id="rId1" imgW="10525125" imgH="9182100" progId="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4400" y="1606550"/>
                        <a:ext cx="3657600" cy="3192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/>
          <p:nvPr/>
        </p:nvGrpSpPr>
        <p:grpSpPr>
          <a:xfrm>
            <a:off x="914400" y="2901950"/>
            <a:ext cx="152400" cy="228600"/>
            <a:chOff x="3024" y="2496"/>
            <a:chExt cx="96" cy="144"/>
          </a:xfrm>
        </p:grpSpPr>
        <p:sp>
          <p:nvSpPr>
            <p:cNvPr id="28676" name="Line 5"/>
            <p:cNvSpPr/>
            <p:nvPr/>
          </p:nvSpPr>
          <p:spPr>
            <a:xfrm flipH="1">
              <a:off x="3024" y="2496"/>
              <a:ext cx="96" cy="14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677" name="Line 6"/>
            <p:cNvSpPr/>
            <p:nvPr/>
          </p:nvSpPr>
          <p:spPr>
            <a:xfrm>
              <a:off x="3024" y="2496"/>
              <a:ext cx="96" cy="144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4455" name="Text Box 7"/>
          <p:cNvSpPr txBox="1"/>
          <p:nvPr/>
        </p:nvSpPr>
        <p:spPr>
          <a:xfrm>
            <a:off x="762000" y="5416550"/>
            <a:ext cx="35814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反馈电压取自哪个线圈？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反馈电压的极性？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457200" y="3435350"/>
            <a:ext cx="1303338" cy="1300163"/>
            <a:chOff x="2736" y="2832"/>
            <a:chExt cx="821" cy="819"/>
          </a:xfrm>
        </p:grpSpPr>
        <p:graphicFrame>
          <p:nvGraphicFramePr>
            <p:cNvPr id="28680" name="Object 9"/>
            <p:cNvGraphicFramePr/>
            <p:nvPr/>
          </p:nvGraphicFramePr>
          <p:xfrm>
            <a:off x="2736" y="3120"/>
            <a:ext cx="821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8" name="" r:id="rId3" imgW="711200" imgH="241300" progId="Equation.3">
                    <p:embed/>
                  </p:oleObj>
                </mc:Choice>
                <mc:Fallback>
                  <p:oleObj name="" r:id="rId3" imgW="711200" imgH="241300" progId="Equation.3">
                    <p:embed/>
                    <p:pic>
                      <p:nvPicPr>
                        <p:cNvPr id="0" name="图片 312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36" y="3120"/>
                          <a:ext cx="821" cy="27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1" name="Object 10"/>
            <p:cNvGraphicFramePr/>
            <p:nvPr/>
          </p:nvGraphicFramePr>
          <p:xfrm>
            <a:off x="3024" y="283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9" name="" r:id="rId5" imgW="139700" imgH="139700" progId="Equation.3">
                    <p:embed/>
                  </p:oleObj>
                </mc:Choice>
                <mc:Fallback>
                  <p:oleObj name="" r:id="rId5" imgW="139700" imgH="139700" progId="Equation.3">
                    <p:embed/>
                    <p:pic>
                      <p:nvPicPr>
                        <p:cNvPr id="0" name="图片 313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24" y="2832"/>
                          <a:ext cx="192" cy="192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2" name="Object 11"/>
            <p:cNvGraphicFramePr/>
            <p:nvPr/>
          </p:nvGraphicFramePr>
          <p:xfrm>
            <a:off x="3034" y="3548"/>
            <a:ext cx="172" cy="1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0" name="" r:id="rId7" imgW="126365" imgH="76200" progId="Equation.3">
                    <p:embed/>
                  </p:oleObj>
                </mc:Choice>
                <mc:Fallback>
                  <p:oleObj name="" r:id="rId7" imgW="126365" imgH="76200" progId="Equation.3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034" y="3548"/>
                          <a:ext cx="172" cy="103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/>
          <p:cNvGrpSpPr/>
          <p:nvPr/>
        </p:nvGrpSpPr>
        <p:grpSpPr>
          <a:xfrm>
            <a:off x="3203575" y="2349500"/>
            <a:ext cx="169863" cy="700088"/>
            <a:chOff x="2016" y="1310"/>
            <a:chExt cx="107" cy="441"/>
          </a:xfrm>
        </p:grpSpPr>
        <p:graphicFrame>
          <p:nvGraphicFramePr>
            <p:cNvPr id="28684" name="Object 13"/>
            <p:cNvGraphicFramePr/>
            <p:nvPr/>
          </p:nvGraphicFramePr>
          <p:xfrm>
            <a:off x="2016" y="1694"/>
            <a:ext cx="96" cy="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1" name="" r:id="rId9" imgW="126365" imgH="76200" progId="Equation.3">
                    <p:embed/>
                  </p:oleObj>
                </mc:Choice>
                <mc:Fallback>
                  <p:oleObj name="" r:id="rId9" imgW="126365" imgH="76200" progId="Equation.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16" y="1694"/>
                          <a:ext cx="96" cy="5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5" name="Object 14"/>
            <p:cNvGraphicFramePr/>
            <p:nvPr/>
          </p:nvGraphicFramePr>
          <p:xfrm>
            <a:off x="2016" y="1310"/>
            <a:ext cx="107" cy="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2" name="" r:id="rId10" imgW="139700" imgH="139700" progId="Equation.3">
                    <p:embed/>
                  </p:oleObj>
                </mc:Choice>
                <mc:Fallback>
                  <p:oleObj name="" r:id="rId10" imgW="139700" imgH="139700" progId="Equation.3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16" y="1310"/>
                          <a:ext cx="107" cy="10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5"/>
          <p:cNvGrpSpPr/>
          <p:nvPr/>
        </p:nvGrpSpPr>
        <p:grpSpPr>
          <a:xfrm>
            <a:off x="3200400" y="1530350"/>
            <a:ext cx="169863" cy="700088"/>
            <a:chOff x="2016" y="782"/>
            <a:chExt cx="107" cy="441"/>
          </a:xfrm>
        </p:grpSpPr>
        <p:graphicFrame>
          <p:nvGraphicFramePr>
            <p:cNvPr id="28687" name="Object 16"/>
            <p:cNvGraphicFramePr/>
            <p:nvPr/>
          </p:nvGraphicFramePr>
          <p:xfrm>
            <a:off x="2016" y="782"/>
            <a:ext cx="107" cy="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3" name="" r:id="rId11" imgW="139700" imgH="139700" progId="Equation.3">
                    <p:embed/>
                  </p:oleObj>
                </mc:Choice>
                <mc:Fallback>
                  <p:oleObj name="" r:id="rId11" imgW="139700" imgH="139700" progId="Equation.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16" y="782"/>
                          <a:ext cx="107" cy="10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8" name="Object 17"/>
            <p:cNvGraphicFramePr/>
            <p:nvPr/>
          </p:nvGraphicFramePr>
          <p:xfrm>
            <a:off x="2016" y="1166"/>
            <a:ext cx="96" cy="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4" name="" r:id="rId12" imgW="126365" imgH="76200" progId="Equation.3">
                    <p:embed/>
                  </p:oleObj>
                </mc:Choice>
                <mc:Fallback>
                  <p:oleObj name="" r:id="rId12" imgW="126365" imgH="76200" progId="Equation.3">
                    <p:embed/>
                    <p:pic>
                      <p:nvPicPr>
                        <p:cNvPr id="0" name="图片 313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16" y="1166"/>
                          <a:ext cx="96" cy="5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4466" name="Object 18"/>
          <p:cNvGraphicFramePr/>
          <p:nvPr/>
        </p:nvGraphicFramePr>
        <p:xfrm>
          <a:off x="2905125" y="1835150"/>
          <a:ext cx="2682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" r:id="rId13" imgW="203200" imgH="228600" progId="Equation.3">
                  <p:embed/>
                </p:oleObj>
              </mc:Choice>
              <mc:Fallback>
                <p:oleObj name="" r:id="rId13" imgW="203200" imgH="2286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05125" y="1835150"/>
                        <a:ext cx="268288" cy="3048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67" name="AutoShape 19"/>
          <p:cNvSpPr/>
          <p:nvPr/>
        </p:nvSpPr>
        <p:spPr>
          <a:xfrm>
            <a:off x="2200275" y="4833938"/>
            <a:ext cx="1533525" cy="466725"/>
          </a:xfrm>
          <a:prstGeom prst="borderCallout1">
            <a:avLst>
              <a:gd name="adj1" fmla="val 24491"/>
              <a:gd name="adj2" fmla="val -4968"/>
              <a:gd name="adj3" fmla="val -265306"/>
              <a:gd name="adj4" fmla="val -42338"/>
            </a:avLst>
          </a:prstGeom>
          <a:solidFill>
            <a:srgbClr val="FFFFCC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必要吗？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4468" name="Object 20"/>
          <p:cNvGraphicFramePr/>
          <p:nvPr/>
        </p:nvGraphicFramePr>
        <p:xfrm>
          <a:off x="5148263" y="2205038"/>
          <a:ext cx="3352800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" r:id="rId15" imgW="12487275" imgH="5991225" progId="">
                  <p:embed/>
                </p:oleObj>
              </mc:Choice>
              <mc:Fallback>
                <p:oleObj name="" r:id="rId15" imgW="12487275" imgH="5991225" progId="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l="-1938" t="-4041" r="20563" b="-5051"/>
                      <a:stretch>
                        <a:fillRect/>
                      </a:stretch>
                    </p:blipFill>
                    <p:spPr>
                      <a:xfrm>
                        <a:off x="5148263" y="2205038"/>
                        <a:ext cx="3352800" cy="2155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69" name="Text Box 21"/>
          <p:cNvSpPr txBox="1"/>
          <p:nvPr/>
        </p:nvSpPr>
        <p:spPr>
          <a:xfrm>
            <a:off x="4716463" y="4581525"/>
            <a:ext cx="40386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电感的三个抽头分别接晶体管的三个极，故称之为电感三点式电路。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470" name="Text Box 22"/>
          <p:cNvSpPr txBox="1"/>
          <p:nvPr/>
        </p:nvSpPr>
        <p:spPr>
          <a:xfrm>
            <a:off x="5148263" y="1701800"/>
            <a:ext cx="20161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电路特点？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5" grpId="0"/>
      <p:bldP spid="104467" grpId="0" animBg="1"/>
      <p:bldP spid="104469" grpId="0" build="p"/>
      <p:bldP spid="1044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/>
          </p:nvPr>
        </p:nvSpPr>
        <p:spPr>
          <a:xfrm>
            <a:off x="323850" y="836613"/>
            <a:ext cx="4103688" cy="465137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电感反馈式电路</a:t>
            </a:r>
            <a:endParaRPr lang="zh-CN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29698" name="Object 3"/>
          <p:cNvGraphicFramePr/>
          <p:nvPr/>
        </p:nvGraphicFramePr>
        <p:xfrm>
          <a:off x="900113" y="1341438"/>
          <a:ext cx="33528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" r:id="rId1" imgW="10525125" imgH="9182100" progId="">
                  <p:embed/>
                </p:oleObj>
              </mc:Choice>
              <mc:Fallback>
                <p:oleObj name="" r:id="rId1" imgW="10525125" imgH="9182100" progId="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l="-2380" r="-2380" b="-3754"/>
                      <a:stretch>
                        <a:fillRect/>
                      </a:stretch>
                    </p:blipFill>
                    <p:spPr>
                      <a:xfrm>
                        <a:off x="900113" y="1341438"/>
                        <a:ext cx="3352800" cy="2895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6" name="Text Box 4"/>
          <p:cNvSpPr txBox="1"/>
          <p:nvPr/>
        </p:nvSpPr>
        <p:spPr>
          <a:xfrm>
            <a:off x="4557713" y="1798638"/>
            <a:ext cx="3962400" cy="16986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特点：耦合紧密，易振，振幅大，</a:t>
            </a:r>
            <a:r>
              <a:rPr lang="en-US" altLang="zh-CN" sz="2400" b="1" i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lang="zh-CN" altLang="zh-CN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用可调电容可获得较宽范围的振荡频率。波形较差，常含有高次谐波。</a:t>
            </a:r>
            <a:endParaRPr lang="zh-CN" altLang="en-US" sz="2400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477" name="Line 5"/>
          <p:cNvSpPr/>
          <p:nvPr/>
        </p:nvSpPr>
        <p:spPr>
          <a:xfrm flipV="1">
            <a:off x="2500313" y="1493838"/>
            <a:ext cx="228600" cy="381000"/>
          </a:xfrm>
          <a:prstGeom prst="line">
            <a:avLst/>
          </a:prstGeom>
          <a:ln w="19050" cap="flat" cmpd="sng">
            <a:solidFill>
              <a:srgbClr val="A50021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105478" name="Object 6"/>
          <p:cNvGraphicFramePr/>
          <p:nvPr/>
        </p:nvGraphicFramePr>
        <p:xfrm>
          <a:off x="898525" y="4313238"/>
          <a:ext cx="7493000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3" imgW="3782695" imgH="533400" progId="Equation.3">
                  <p:embed/>
                </p:oleObj>
              </mc:Choice>
              <mc:Fallback>
                <p:oleObj name="" r:id="rId3" imgW="3782695" imgH="5334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525" y="4313238"/>
                        <a:ext cx="7493000" cy="1052512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9" name="Text Box 7"/>
          <p:cNvSpPr txBox="1"/>
          <p:nvPr/>
        </p:nvSpPr>
        <p:spPr>
          <a:xfrm>
            <a:off x="823913" y="5456238"/>
            <a:ext cx="76200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由于电感对高频信号呈现较大的电抗，故波形中含高次谐波，为使振荡波形好，采用电容反馈式电路。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5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 build="p"/>
      <p:bldP spid="10547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8" name="Object 2"/>
          <p:cNvGraphicFramePr/>
          <p:nvPr/>
        </p:nvGraphicFramePr>
        <p:xfrm>
          <a:off x="609600" y="1417638"/>
          <a:ext cx="38862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" r:id="rId1" imgW="11306175" imgH="9172575" progId="">
                  <p:embed/>
                </p:oleObj>
              </mc:Choice>
              <mc:Fallback>
                <p:oleObj name="" r:id="rId1" imgW="11306175" imgH="9172575" progId="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1417638"/>
                        <a:ext cx="3886200" cy="315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" name="Rectangle 3"/>
          <p:cNvSpPr>
            <a:spLocks noGrp="1"/>
          </p:cNvSpPr>
          <p:nvPr>
            <p:ph type="title"/>
          </p:nvPr>
        </p:nvSpPr>
        <p:spPr>
          <a:xfrm>
            <a:off x="250825" y="765175"/>
            <a:ext cx="7575550" cy="6096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4. </a:t>
            </a:r>
            <a:r>
              <a:rPr lang="zh-CN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电容反馈式（电容三点式）电路</a:t>
            </a:r>
            <a:endParaRPr lang="zh-CN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725488" y="2616200"/>
            <a:ext cx="152400" cy="152400"/>
            <a:chOff x="624" y="1392"/>
            <a:chExt cx="96" cy="96"/>
          </a:xfrm>
        </p:grpSpPr>
        <p:sp>
          <p:nvSpPr>
            <p:cNvPr id="30724" name="Line 5"/>
            <p:cNvSpPr/>
            <p:nvPr/>
          </p:nvSpPr>
          <p:spPr>
            <a:xfrm>
              <a:off x="624" y="1392"/>
              <a:ext cx="96" cy="9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25" name="Line 6"/>
            <p:cNvSpPr/>
            <p:nvPr/>
          </p:nvSpPr>
          <p:spPr>
            <a:xfrm flipH="1">
              <a:off x="624" y="1392"/>
              <a:ext cx="96" cy="9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" name="Group 7"/>
          <p:cNvGrpSpPr/>
          <p:nvPr/>
        </p:nvGrpSpPr>
        <p:grpSpPr>
          <a:xfrm>
            <a:off x="838200" y="2789238"/>
            <a:ext cx="304800" cy="1066800"/>
            <a:chOff x="672" y="1488"/>
            <a:chExt cx="203" cy="710"/>
          </a:xfrm>
        </p:grpSpPr>
        <p:graphicFrame>
          <p:nvGraphicFramePr>
            <p:cNvPr id="30727" name="Object 8"/>
            <p:cNvGraphicFramePr/>
            <p:nvPr/>
          </p:nvGraphicFramePr>
          <p:xfrm>
            <a:off x="672" y="1728"/>
            <a:ext cx="20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4" name="" r:id="rId3" imgW="177800" imgH="227965" progId="Equation.3">
                    <p:embed/>
                  </p:oleObj>
                </mc:Choice>
                <mc:Fallback>
                  <p:oleObj name="" r:id="rId3" imgW="177800" imgH="227965" progId="Equation.3">
                    <p:embed/>
                    <p:pic>
                      <p:nvPicPr>
                        <p:cNvPr id="0" name="图片 314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72" y="1728"/>
                          <a:ext cx="203" cy="26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8" name="Object 9"/>
            <p:cNvGraphicFramePr/>
            <p:nvPr/>
          </p:nvGraphicFramePr>
          <p:xfrm>
            <a:off x="672" y="1488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5" name="" r:id="rId5" imgW="139700" imgH="139700" progId="Equation.3">
                    <p:embed/>
                  </p:oleObj>
                </mc:Choice>
                <mc:Fallback>
                  <p:oleObj name="" r:id="rId5" imgW="139700" imgH="139700" progId="Equation.3">
                    <p:embed/>
                    <p:pic>
                      <p:nvPicPr>
                        <p:cNvPr id="0" name="图片 313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72" y="1488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9" name="Object 10"/>
            <p:cNvGraphicFramePr/>
            <p:nvPr/>
          </p:nvGraphicFramePr>
          <p:xfrm>
            <a:off x="672" y="2112"/>
            <a:ext cx="144" cy="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6" name="" r:id="rId7" imgW="126365" imgH="76200" progId="Equation.3">
                    <p:embed/>
                  </p:oleObj>
                </mc:Choice>
                <mc:Fallback>
                  <p:oleObj name="" r:id="rId7" imgW="126365" imgH="76200" progId="Equation.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72" y="2112"/>
                          <a:ext cx="144" cy="8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6507" name="Object 11"/>
          <p:cNvGraphicFramePr/>
          <p:nvPr/>
        </p:nvGraphicFramePr>
        <p:xfrm>
          <a:off x="2590800" y="2103438"/>
          <a:ext cx="228600" cy="13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7" name="" r:id="rId9" imgW="126365" imgH="76200" progId="Equation.3">
                  <p:embed/>
                </p:oleObj>
              </mc:Choice>
              <mc:Fallback>
                <p:oleObj name="" r:id="rId9" imgW="126365" imgH="76200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0800" y="2103438"/>
                        <a:ext cx="228600" cy="1365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2"/>
          <p:cNvGrpSpPr/>
          <p:nvPr/>
        </p:nvGrpSpPr>
        <p:grpSpPr>
          <a:xfrm>
            <a:off x="3429000" y="3322638"/>
            <a:ext cx="266700" cy="609600"/>
            <a:chOff x="2160" y="1968"/>
            <a:chExt cx="168" cy="384"/>
          </a:xfrm>
        </p:grpSpPr>
        <p:graphicFrame>
          <p:nvGraphicFramePr>
            <p:cNvPr id="30732" name="Object 13"/>
            <p:cNvGraphicFramePr/>
            <p:nvPr/>
          </p:nvGraphicFramePr>
          <p:xfrm>
            <a:off x="2184" y="2208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8" name="" r:id="rId10" imgW="139700" imgH="139700" progId="Equation.3">
                    <p:embed/>
                  </p:oleObj>
                </mc:Choice>
                <mc:Fallback>
                  <p:oleObj name="" r:id="rId10" imgW="139700" imgH="139700" progId="Equation.3">
                    <p:embed/>
                    <p:pic>
                      <p:nvPicPr>
                        <p:cNvPr id="0" name="图片 313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84" y="2208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3" name="Object 14"/>
            <p:cNvGraphicFramePr/>
            <p:nvPr/>
          </p:nvGraphicFramePr>
          <p:xfrm>
            <a:off x="2160" y="1968"/>
            <a:ext cx="144" cy="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9" name="" r:id="rId11" imgW="126365" imgH="76200" progId="Equation.3">
                    <p:embed/>
                  </p:oleObj>
                </mc:Choice>
                <mc:Fallback>
                  <p:oleObj name="" r:id="rId11" imgW="126365" imgH="76200" progId="Equation.3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60" y="1968"/>
                          <a:ext cx="144" cy="8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6511" name="Object 15"/>
          <p:cNvGraphicFramePr/>
          <p:nvPr/>
        </p:nvGraphicFramePr>
        <p:xfrm>
          <a:off x="2743200" y="4008438"/>
          <a:ext cx="3349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" r:id="rId12" imgW="203200" imgH="228600" progId="Equation.3">
                  <p:embed/>
                </p:oleObj>
              </mc:Choice>
              <mc:Fallback>
                <p:oleObj name="" r:id="rId12" imgW="203200" imgH="2286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43200" y="4008438"/>
                        <a:ext cx="334963" cy="3810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2" name="Object 16"/>
          <p:cNvGraphicFramePr/>
          <p:nvPr/>
        </p:nvGraphicFramePr>
        <p:xfrm>
          <a:off x="4648200" y="1646238"/>
          <a:ext cx="32004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1" name="" r:id="rId14" imgW="1727200" imgH="457200" progId="Equation.3">
                  <p:embed/>
                </p:oleObj>
              </mc:Choice>
              <mc:Fallback>
                <p:oleObj name="" r:id="rId14" imgW="1727200" imgH="4572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48200" y="1646238"/>
                        <a:ext cx="3200400" cy="84613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3" name="Text Box 17"/>
          <p:cNvSpPr txBox="1"/>
          <p:nvPr/>
        </p:nvSpPr>
        <p:spPr>
          <a:xfrm>
            <a:off x="457200" y="4694238"/>
            <a:ext cx="83058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若要振荡频率高，则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的取值就要小。当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电容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减小到一定程度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，晶体管的极间电容将并联在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上，影响振荡频率。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6514" name="Object 18"/>
          <p:cNvGraphicFramePr/>
          <p:nvPr/>
        </p:nvGraphicFramePr>
        <p:xfrm>
          <a:off x="4648200" y="2636838"/>
          <a:ext cx="3014663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" r:id="rId16" imgW="1599565" imgH="660400" progId="Equation.3">
                  <p:embed/>
                </p:oleObj>
              </mc:Choice>
              <mc:Fallback>
                <p:oleObj name="" r:id="rId16" imgW="1599565" imgH="66040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48200" y="2636838"/>
                        <a:ext cx="3014663" cy="124301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5" name="Text Box 19"/>
          <p:cNvSpPr txBox="1"/>
          <p:nvPr/>
        </p:nvSpPr>
        <p:spPr>
          <a:xfrm>
            <a:off x="533400" y="5837238"/>
            <a:ext cx="8610600" cy="4762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05000"/>
              </a:lnSpc>
            </a:pP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特点：</a:t>
            </a:r>
            <a:r>
              <a:rPr lang="zh-CN" altLang="zh-CN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波形好，振荡频率调整范围小，适于频率固定的场合。</a:t>
            </a:r>
            <a:endParaRPr lang="zh-CN" altLang="en-US" sz="2400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Group 20"/>
          <p:cNvGrpSpPr/>
          <p:nvPr/>
        </p:nvGrpSpPr>
        <p:grpSpPr>
          <a:xfrm>
            <a:off x="4114800" y="4237038"/>
            <a:ext cx="152400" cy="152400"/>
            <a:chOff x="2640" y="2400"/>
            <a:chExt cx="96" cy="96"/>
          </a:xfrm>
        </p:grpSpPr>
        <p:sp>
          <p:nvSpPr>
            <p:cNvPr id="30740" name="Line 21"/>
            <p:cNvSpPr/>
            <p:nvPr/>
          </p:nvSpPr>
          <p:spPr>
            <a:xfrm flipH="1">
              <a:off x="2640" y="2400"/>
              <a:ext cx="96" cy="9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1" name="Line 22"/>
            <p:cNvSpPr/>
            <p:nvPr/>
          </p:nvSpPr>
          <p:spPr>
            <a:xfrm>
              <a:off x="2640" y="2400"/>
              <a:ext cx="96" cy="96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" name="Group 23"/>
          <p:cNvGrpSpPr/>
          <p:nvPr/>
        </p:nvGrpSpPr>
        <p:grpSpPr>
          <a:xfrm>
            <a:off x="3124200" y="3898900"/>
            <a:ext cx="228600" cy="565150"/>
            <a:chOff x="1968" y="2331"/>
            <a:chExt cx="144" cy="356"/>
          </a:xfrm>
        </p:grpSpPr>
        <p:graphicFrame>
          <p:nvGraphicFramePr>
            <p:cNvPr id="30743" name="Object 24"/>
            <p:cNvGraphicFramePr/>
            <p:nvPr/>
          </p:nvGraphicFramePr>
          <p:xfrm>
            <a:off x="1968" y="2331"/>
            <a:ext cx="144" cy="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3" name="" r:id="rId18" imgW="126365" imgH="76200" progId="Equation.3">
                    <p:embed/>
                  </p:oleObj>
                </mc:Choice>
                <mc:Fallback>
                  <p:oleObj name="" r:id="rId18" imgW="126365" imgH="76200" progId="Equation.3">
                    <p:embed/>
                    <p:pic>
                      <p:nvPicPr>
                        <p:cNvPr id="0" name="图片 314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968" y="2331"/>
                          <a:ext cx="144" cy="8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4" name="Object 25"/>
            <p:cNvGraphicFramePr/>
            <p:nvPr/>
          </p:nvGraphicFramePr>
          <p:xfrm>
            <a:off x="1968" y="2551"/>
            <a:ext cx="13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4" name="" r:id="rId19" imgW="139700" imgH="139700" progId="Equation.3">
                    <p:embed/>
                  </p:oleObj>
                </mc:Choice>
                <mc:Fallback>
                  <p:oleObj name="" r:id="rId19" imgW="139700" imgH="139700" progId="Equation.3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968" y="2551"/>
                          <a:ext cx="137" cy="136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6"/>
          <p:cNvGrpSpPr/>
          <p:nvPr/>
        </p:nvGrpSpPr>
        <p:grpSpPr>
          <a:xfrm>
            <a:off x="4191000" y="4008438"/>
            <a:ext cx="890588" cy="609600"/>
            <a:chOff x="2688" y="2256"/>
            <a:chExt cx="561" cy="384"/>
          </a:xfrm>
        </p:grpSpPr>
        <p:graphicFrame>
          <p:nvGraphicFramePr>
            <p:cNvPr id="30746" name="Object 27"/>
            <p:cNvGraphicFramePr/>
            <p:nvPr/>
          </p:nvGraphicFramePr>
          <p:xfrm>
            <a:off x="2901" y="2256"/>
            <a:ext cx="15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5" name="" r:id="rId21" imgW="923925" imgH="2371725" progId="">
                    <p:embed/>
                  </p:oleObj>
                </mc:Choice>
                <mc:Fallback>
                  <p:oleObj name="" r:id="rId21" imgW="923925" imgH="2371725" progId="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901" y="2256"/>
                          <a:ext cx="150" cy="3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7" name="Object 28"/>
            <p:cNvGraphicFramePr/>
            <p:nvPr/>
          </p:nvGraphicFramePr>
          <p:xfrm>
            <a:off x="3072" y="2352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6" name="" r:id="rId23" imgW="152400" imgH="177800" progId="Equation.3">
                    <p:embed/>
                  </p:oleObj>
                </mc:Choice>
                <mc:Fallback>
                  <p:oleObj name="" r:id="rId23" imgW="152400" imgH="177800" progId="Equation.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072" y="2352"/>
                          <a:ext cx="177" cy="207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8" name="Line 29"/>
            <p:cNvSpPr/>
            <p:nvPr/>
          </p:nvSpPr>
          <p:spPr>
            <a:xfrm flipV="1">
              <a:off x="2688" y="2256"/>
              <a:ext cx="288" cy="144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749" name="Line 30"/>
            <p:cNvSpPr/>
            <p:nvPr/>
          </p:nvSpPr>
          <p:spPr>
            <a:xfrm flipH="1" flipV="1">
              <a:off x="2688" y="2544"/>
              <a:ext cx="288" cy="96"/>
            </a:xfrm>
            <a:prstGeom prst="line">
              <a:avLst/>
            </a:prstGeom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6527" name="AutoShape 31"/>
          <p:cNvSpPr/>
          <p:nvPr/>
        </p:nvSpPr>
        <p:spPr>
          <a:xfrm>
            <a:off x="5562600" y="4084638"/>
            <a:ext cx="2590800" cy="457200"/>
          </a:xfrm>
          <a:prstGeom prst="borderCallout1">
            <a:avLst>
              <a:gd name="adj1" fmla="val 25000"/>
              <a:gd name="adj2" fmla="val -2940"/>
              <a:gd name="adj3" fmla="val -88542"/>
              <a:gd name="adj4" fmla="val -6861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与放大电路参数无关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528" name="AutoShape 32"/>
          <p:cNvSpPr/>
          <p:nvPr/>
        </p:nvSpPr>
        <p:spPr>
          <a:xfrm>
            <a:off x="3036888" y="1722438"/>
            <a:ext cx="1174750" cy="381000"/>
          </a:xfrm>
          <a:prstGeom prst="borderCallout1">
            <a:avLst>
              <a:gd name="adj1" fmla="val 30000"/>
              <a:gd name="adj2" fmla="val -6486"/>
              <a:gd name="adj3" fmla="val 45833"/>
              <a:gd name="adj4" fmla="val -42296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作用？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6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3" grpId="0" build="p"/>
      <p:bldP spid="106515" grpId="0" build="p"/>
      <p:bldP spid="106527" grpId="0" animBg="1"/>
      <p:bldP spid="1065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250825" y="836613"/>
            <a:ext cx="6264275" cy="360362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zh-CN" sz="3200" dirty="0">
                <a:solidFill>
                  <a:schemeClr val="tx1"/>
                </a:solidFill>
                <a:ea typeface="华文行楷" panose="02010800040101010101" pitchFamily="2" charset="-122"/>
              </a:rPr>
              <a:t>四、石英晶体正弦波振荡电路</a:t>
            </a:r>
            <a:endParaRPr lang="zh-CN" altLang="zh-CN" sz="3200" dirty="0">
              <a:ea typeface="华文行楷" panose="02010800040101010101" pitchFamily="2" charset="-122"/>
            </a:endParaRPr>
          </a:p>
        </p:txBody>
      </p:sp>
      <p:graphicFrame>
        <p:nvGraphicFramePr>
          <p:cNvPr id="107523" name="Object 3"/>
          <p:cNvGraphicFramePr/>
          <p:nvPr/>
        </p:nvGraphicFramePr>
        <p:xfrm>
          <a:off x="1243013" y="1760538"/>
          <a:ext cx="68103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" r:id="rId1" imgW="13830300" imgH="7143750" progId="">
                  <p:embed/>
                </p:oleObj>
              </mc:Choice>
              <mc:Fallback>
                <p:oleObj name="" r:id="rId1" imgW="13830300" imgH="7143750" progId="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l="88750" t="13716" r="-2292" b="30611"/>
                      <a:stretch>
                        <a:fillRect/>
                      </a:stretch>
                    </p:blipFill>
                    <p:spPr>
                      <a:xfrm>
                        <a:off x="1243013" y="1760538"/>
                        <a:ext cx="681037" cy="1447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Text Box 4"/>
          <p:cNvSpPr txBox="1"/>
          <p:nvPr/>
        </p:nvSpPr>
        <p:spPr>
          <a:xfrm>
            <a:off x="2257425" y="1727200"/>
            <a:ext cx="5562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SiO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结晶体按一定方向切割的晶片。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7525" name="Text Box 5"/>
          <p:cNvSpPr txBox="1"/>
          <p:nvPr/>
        </p:nvSpPr>
        <p:spPr>
          <a:xfrm>
            <a:off x="2257425" y="2184400"/>
            <a:ext cx="6629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压电效应和压电振荡：机械变形和电场的关系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7526" name="Text Box 6"/>
          <p:cNvSpPr txBox="1"/>
          <p:nvPr/>
        </p:nvSpPr>
        <p:spPr>
          <a:xfrm>
            <a:off x="2257425" y="2641600"/>
            <a:ext cx="6324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固有频率只决定于其几何尺寸，故非常稳定。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7527" name="Object 7"/>
          <p:cNvGraphicFramePr/>
          <p:nvPr/>
        </p:nvGraphicFramePr>
        <p:xfrm>
          <a:off x="1266825" y="3327400"/>
          <a:ext cx="3733800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" r:id="rId3" imgW="14944725" imgH="9163050" progId="">
                  <p:embed/>
                </p:oleObj>
              </mc:Choice>
              <mc:Fallback>
                <p:oleObj name="" r:id="rId3" imgW="14944725" imgH="9163050" progId="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4"/>
                      <a:srcRect b="9709"/>
                      <a:stretch>
                        <a:fillRect/>
                      </a:stretch>
                    </p:blipFill>
                    <p:spPr>
                      <a:xfrm>
                        <a:off x="1266825" y="3327400"/>
                        <a:ext cx="3733800" cy="2066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/>
          <p:nvPr/>
        </p:nvGrpSpPr>
        <p:grpSpPr>
          <a:xfrm>
            <a:off x="2409825" y="5003800"/>
            <a:ext cx="1981200" cy="644525"/>
            <a:chOff x="2256" y="1872"/>
            <a:chExt cx="1248" cy="406"/>
          </a:xfrm>
        </p:grpSpPr>
        <p:sp>
          <p:nvSpPr>
            <p:cNvPr id="31752" name="AutoShape 9"/>
            <p:cNvSpPr/>
            <p:nvPr/>
          </p:nvSpPr>
          <p:spPr>
            <a:xfrm>
              <a:off x="2256" y="2016"/>
              <a:ext cx="528" cy="262"/>
            </a:xfrm>
            <a:prstGeom prst="borderCallout1">
              <a:avLst>
                <a:gd name="adj1" fmla="val 28125"/>
                <a:gd name="adj2" fmla="val 109093"/>
                <a:gd name="adj3" fmla="val -118361"/>
                <a:gd name="adj4" fmla="val 142801"/>
              </a:avLst>
            </a:prstGeom>
            <a:solidFill>
              <a:srgbClr val="66FFFF"/>
            </a:solidFill>
            <a:ln w="19050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容性</a:t>
              </a:r>
              <a:endPara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3" name="Line 10"/>
            <p:cNvSpPr/>
            <p:nvPr/>
          </p:nvSpPr>
          <p:spPr>
            <a:xfrm flipH="1">
              <a:off x="2832" y="1872"/>
              <a:ext cx="672" cy="288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7531" name="AutoShape 11"/>
          <p:cNvSpPr/>
          <p:nvPr/>
        </p:nvSpPr>
        <p:spPr>
          <a:xfrm>
            <a:off x="5076825" y="4013200"/>
            <a:ext cx="719138" cy="415925"/>
          </a:xfrm>
          <a:prstGeom prst="borderCallout1">
            <a:avLst>
              <a:gd name="adj1" fmla="val 27481"/>
              <a:gd name="adj2" fmla="val -10597"/>
              <a:gd name="adj3" fmla="val -67940"/>
              <a:gd name="adj4" fmla="val -154306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感性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3933825" y="4318000"/>
            <a:ext cx="1878013" cy="796925"/>
            <a:chOff x="2400" y="2880"/>
            <a:chExt cx="1183" cy="502"/>
          </a:xfrm>
        </p:grpSpPr>
        <p:sp>
          <p:nvSpPr>
            <p:cNvPr id="31756" name="AutoShape 13"/>
            <p:cNvSpPr/>
            <p:nvPr/>
          </p:nvSpPr>
          <p:spPr>
            <a:xfrm>
              <a:off x="3120" y="3120"/>
              <a:ext cx="463" cy="262"/>
            </a:xfrm>
            <a:prstGeom prst="borderCallout1">
              <a:avLst>
                <a:gd name="adj1" fmla="val 27481"/>
                <a:gd name="adj2" fmla="val -10366"/>
                <a:gd name="adj3" fmla="val -98856"/>
                <a:gd name="adj4" fmla="val -142116"/>
              </a:avLst>
            </a:prstGeom>
            <a:solidFill>
              <a:srgbClr val="66FFFF"/>
            </a:solidFill>
            <a:ln w="19050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阻性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7" name="Line 14"/>
            <p:cNvSpPr/>
            <p:nvPr/>
          </p:nvSpPr>
          <p:spPr>
            <a:xfrm flipH="1" flipV="1">
              <a:off x="2400" y="2880"/>
              <a:ext cx="672" cy="336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107535" name="Object 15"/>
          <p:cNvGraphicFramePr/>
          <p:nvPr/>
        </p:nvGraphicFramePr>
        <p:xfrm>
          <a:off x="5940425" y="3860800"/>
          <a:ext cx="26162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" r:id="rId5" imgW="1320165" imgH="660400" progId="Equation.3">
                  <p:embed/>
                </p:oleObj>
              </mc:Choice>
              <mc:Fallback>
                <p:oleObj name="" r:id="rId5" imgW="1320165" imgH="6604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0425" y="3860800"/>
                        <a:ext cx="2616200" cy="13081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6" name="Text Box 16"/>
          <p:cNvSpPr txBox="1"/>
          <p:nvPr/>
        </p:nvSpPr>
        <p:spPr>
          <a:xfrm>
            <a:off x="962025" y="5689600"/>
            <a:ext cx="76962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一般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LC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选频网络的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为几百，石英晶体的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可达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～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；前者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Δ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400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，后者可达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400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～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400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2400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0" name="Text Box 22"/>
          <p:cNvSpPr txBox="1"/>
          <p:nvPr/>
        </p:nvSpPr>
        <p:spPr>
          <a:xfrm>
            <a:off x="595313" y="1255713"/>
            <a:ext cx="52562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lang="en-US" altLang="zh-CN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  </a:t>
            </a:r>
            <a:r>
              <a:rPr lang="zh-CN" altLang="zh-CN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石英晶体的特点</a:t>
            </a:r>
            <a:endParaRPr lang="zh-CN" altLang="en-US" sz="28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7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7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7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/>
      <p:bldP spid="107525" grpId="0"/>
      <p:bldP spid="107526" grpId="0" build="p"/>
      <p:bldP spid="107531" grpId="0" animBg="1"/>
      <p:bldP spid="10753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46" name="Object 2"/>
          <p:cNvGraphicFramePr/>
          <p:nvPr/>
        </p:nvGraphicFramePr>
        <p:xfrm>
          <a:off x="4284663" y="1989138"/>
          <a:ext cx="4419600" cy="246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" r:id="rId1" imgW="14316075" imgH="7991475" progId="">
                  <p:embed/>
                </p:oleObj>
              </mc:Choice>
              <mc:Fallback>
                <p:oleObj name="" r:id="rId1" imgW="14316075" imgH="7991475" progId="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84663" y="1989138"/>
                        <a:ext cx="4419600" cy="2468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0" name="Rectangle 3"/>
          <p:cNvSpPr>
            <a:spLocks noGrp="1"/>
          </p:cNvSpPr>
          <p:nvPr>
            <p:ph type="title"/>
          </p:nvPr>
        </p:nvSpPr>
        <p:spPr>
          <a:xfrm>
            <a:off x="395288" y="836613"/>
            <a:ext cx="4876800" cy="4572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2.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电路</a:t>
            </a:r>
            <a:endParaRPr lang="zh-CN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8548" name="Text Box 4"/>
          <p:cNvSpPr txBox="1"/>
          <p:nvPr/>
        </p:nvSpPr>
        <p:spPr>
          <a:xfrm>
            <a:off x="550863" y="4732338"/>
            <a:ext cx="3962400" cy="140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石英晶体工作在哪个区？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 是哪种典型的正弦波振荡电路？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49" name="Text Box 5"/>
          <p:cNvSpPr txBox="1"/>
          <p:nvPr/>
        </p:nvSpPr>
        <p:spPr>
          <a:xfrm>
            <a:off x="4589463" y="4427538"/>
            <a:ext cx="3962400" cy="1844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石英晶体工作在哪个区？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 两级放大电路分别为哪种基本接法？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③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的作用？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50" name="Text Box 6"/>
          <p:cNvSpPr txBox="1"/>
          <p:nvPr/>
        </p:nvSpPr>
        <p:spPr>
          <a:xfrm>
            <a:off x="779463" y="1379538"/>
            <a:ext cx="3352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）并联型电路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8551" name="Text Box 7"/>
          <p:cNvSpPr txBox="1"/>
          <p:nvPr/>
        </p:nvSpPr>
        <p:spPr>
          <a:xfrm>
            <a:off x="4360863" y="1379538"/>
            <a:ext cx="3429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）串联型电路</a:t>
            </a:r>
            <a:endParaRPr lang="zh-CN" altLang="en-US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8552" name="Object 8"/>
          <p:cNvGraphicFramePr/>
          <p:nvPr/>
        </p:nvGraphicFramePr>
        <p:xfrm>
          <a:off x="779463" y="1912938"/>
          <a:ext cx="3276600" cy="272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" r:id="rId3" imgW="11077575" imgH="9210675" progId="">
                  <p:embed/>
                </p:oleObj>
              </mc:Choice>
              <mc:Fallback>
                <p:oleObj name="" r:id="rId3" imgW="11077575" imgH="9210675" progId="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9463" y="1912938"/>
                        <a:ext cx="3276600" cy="2724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8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8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8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build="p"/>
      <p:bldP spid="108549" grpId="0" build="p"/>
      <p:bldP spid="108550" grpId="0"/>
      <p:bldP spid="10855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/>
          </p:nvPr>
        </p:nvSpPr>
        <p:spPr>
          <a:xfrm>
            <a:off x="323850" y="692150"/>
            <a:ext cx="7354888" cy="706438"/>
          </a:xfrm>
        </p:spPr>
        <p:txBody>
          <a:bodyPr wrap="square" lIns="91440" tIns="45720" rIns="91440" bIns="45720" anchor="ctr"/>
          <a:lstStyle/>
          <a:p>
            <a:pPr algn="l" eaLnBrk="1" hangingPunct="1">
              <a:lnSpc>
                <a:spcPct val="115000"/>
              </a:lnSpc>
            </a:pPr>
            <a:r>
              <a:rPr lang="zh-CN" altLang="en-US" sz="3200" dirty="0">
                <a:ea typeface="华文行楷" panose="02010800040101010101" pitchFamily="2" charset="-122"/>
              </a:rPr>
              <a:t>讨论三</a:t>
            </a:r>
            <a:r>
              <a:rPr lang="zh-CN" altLang="en-US" sz="2400" b="1" dirty="0"/>
              <a:t>：改错，使电路有可能产生正弦波振荡</a:t>
            </a:r>
            <a:endParaRPr lang="zh-CN" altLang="en-US" sz="2400" b="1" dirty="0"/>
          </a:p>
        </p:txBody>
      </p:sp>
      <p:sp>
        <p:nvSpPr>
          <p:cNvPr id="33794" name="Rectangle 3"/>
          <p:cNvSpPr/>
          <p:nvPr/>
        </p:nvSpPr>
        <p:spPr>
          <a:xfrm>
            <a:off x="0" y="20097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5" name="Object 4"/>
          <p:cNvGraphicFramePr/>
          <p:nvPr/>
        </p:nvGraphicFramePr>
        <p:xfrm>
          <a:off x="539750" y="1557338"/>
          <a:ext cx="4918075" cy="496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" r:id="rId1" imgW="18792825" imgH="19021425" progId="">
                  <p:embed/>
                </p:oleObj>
              </mc:Choice>
              <mc:Fallback>
                <p:oleObj name="" r:id="rId1" imgW="18792825" imgH="19021425" progId="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750" y="1557338"/>
                        <a:ext cx="4918075" cy="4967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3" name="Text Box 5"/>
          <p:cNvSpPr txBox="1"/>
          <p:nvPr/>
        </p:nvSpPr>
        <p:spPr>
          <a:xfrm>
            <a:off x="5651500" y="2708275"/>
            <a:ext cx="3132138" cy="140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同名端对吗？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放大电路能放大吗？各电容的作用？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1187450" y="2744788"/>
            <a:ext cx="2232025" cy="1800225"/>
            <a:chOff x="703" y="1525"/>
            <a:chExt cx="1406" cy="1134"/>
          </a:xfrm>
        </p:grpSpPr>
        <p:grpSp>
          <p:nvGrpSpPr>
            <p:cNvPr id="33798" name="Group 7"/>
            <p:cNvGrpSpPr/>
            <p:nvPr/>
          </p:nvGrpSpPr>
          <p:grpSpPr>
            <a:xfrm>
              <a:off x="703" y="2069"/>
              <a:ext cx="45" cy="136"/>
              <a:chOff x="340" y="2387"/>
              <a:chExt cx="45" cy="136"/>
            </a:xfrm>
          </p:grpSpPr>
          <p:sp>
            <p:nvSpPr>
              <p:cNvPr id="33799" name="Line 8"/>
              <p:cNvSpPr/>
              <p:nvPr/>
            </p:nvSpPr>
            <p:spPr>
              <a:xfrm>
                <a:off x="340" y="2387"/>
                <a:ext cx="0" cy="136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0" name="Line 9"/>
              <p:cNvSpPr/>
              <p:nvPr/>
            </p:nvSpPr>
            <p:spPr>
              <a:xfrm>
                <a:off x="385" y="2387"/>
                <a:ext cx="0" cy="136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3801" name="Group 10"/>
            <p:cNvGrpSpPr/>
            <p:nvPr/>
          </p:nvGrpSpPr>
          <p:grpSpPr>
            <a:xfrm>
              <a:off x="2064" y="1525"/>
              <a:ext cx="45" cy="136"/>
              <a:chOff x="340" y="2387"/>
              <a:chExt cx="45" cy="136"/>
            </a:xfrm>
          </p:grpSpPr>
          <p:sp>
            <p:nvSpPr>
              <p:cNvPr id="33802" name="Line 11"/>
              <p:cNvSpPr/>
              <p:nvPr/>
            </p:nvSpPr>
            <p:spPr>
              <a:xfrm>
                <a:off x="340" y="2387"/>
                <a:ext cx="0" cy="136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03" name="Line 12"/>
              <p:cNvSpPr/>
              <p:nvPr/>
            </p:nvSpPr>
            <p:spPr>
              <a:xfrm>
                <a:off x="385" y="2387"/>
                <a:ext cx="0" cy="136"/>
              </a:xfrm>
              <a:prstGeom prst="line">
                <a:avLst/>
              </a:prstGeom>
              <a:ln w="285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3804" name="Rectangle 13"/>
            <p:cNvSpPr/>
            <p:nvPr/>
          </p:nvSpPr>
          <p:spPr>
            <a:xfrm>
              <a:off x="1824" y="2523"/>
              <a:ext cx="46" cy="136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5002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/>
          </p:nvPr>
        </p:nvSpPr>
        <p:spPr>
          <a:xfrm>
            <a:off x="250825" y="620713"/>
            <a:ext cx="7127875" cy="7620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ea typeface="华文行楷" panose="02010800040101010101" pitchFamily="2" charset="-122"/>
              </a:rPr>
              <a:t>一、正弦波振荡的条件和电路的组成</a:t>
            </a:r>
            <a:endParaRPr lang="zh-CN" altLang="en-US" sz="4000" dirty="0">
              <a:solidFill>
                <a:schemeClr val="bg1"/>
              </a:solidFill>
              <a:latin typeface="华文彩云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0899" name="Text Box 3"/>
          <p:cNvSpPr txBox="1"/>
          <p:nvPr/>
        </p:nvSpPr>
        <p:spPr>
          <a:xfrm>
            <a:off x="528638" y="1160463"/>
            <a:ext cx="8153400" cy="1919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zh-CN" altLang="en-US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正弦波振荡的条件</a:t>
            </a:r>
            <a:endParaRPr lang="zh-CN" altLang="en-US" sz="28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无外加信号，输出一定频率一定幅值的信号。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与负反馈放大电路振荡的不同之处：在正弦波振荡电路中引入的是正反馈，且振荡频率可控。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985838" y="4889500"/>
            <a:ext cx="767873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在电扰动下，对于某一特定频率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的信号形成正反馈：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0901" name="Object 5"/>
          <p:cNvGraphicFramePr/>
          <p:nvPr/>
        </p:nvGraphicFramePr>
        <p:xfrm>
          <a:off x="3048000" y="5337175"/>
          <a:ext cx="2590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1320165" imgH="241300" progId="Equation.3">
                  <p:embed/>
                </p:oleObj>
              </mc:Choice>
              <mc:Fallback>
                <p:oleObj name="" r:id="rId1" imgW="1320165" imgH="2413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0" y="5337175"/>
                        <a:ext cx="2590800" cy="4699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Text Box 6"/>
          <p:cNvSpPr txBox="1"/>
          <p:nvPr/>
        </p:nvSpPr>
        <p:spPr>
          <a:xfrm>
            <a:off x="681038" y="5803900"/>
            <a:ext cx="75438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由于半导体器件的非线性特性及供电电源的限制，最终达到动态平衡，稳定在一定的幅值。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0903" name="Object 7"/>
          <p:cNvGraphicFramePr/>
          <p:nvPr/>
        </p:nvGraphicFramePr>
        <p:xfrm>
          <a:off x="1290638" y="3213100"/>
          <a:ext cx="31242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10944225" imgH="5648325" progId="">
                  <p:embed/>
                </p:oleObj>
              </mc:Choice>
              <mc:Fallback>
                <p:oleObj name="" r:id="rId3" imgW="10944225" imgH="5648325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0638" y="3213100"/>
                        <a:ext cx="3124200" cy="161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4" name="Object 8"/>
          <p:cNvGraphicFramePr/>
          <p:nvPr/>
        </p:nvGraphicFramePr>
        <p:xfrm>
          <a:off x="4643438" y="3213100"/>
          <a:ext cx="2286000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5" imgW="8201025" imgH="5648325" progId="">
                  <p:embed/>
                </p:oleObj>
              </mc:Choice>
              <mc:Fallback>
                <p:oleObj name="" r:id="rId5" imgW="8201025" imgH="5648325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3438" y="3213100"/>
                        <a:ext cx="2286000" cy="1573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0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  <p:bldP spid="80900" grpId="0" build="p"/>
      <p:bldP spid="8090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>
          <a:xfrm>
            <a:off x="250825" y="765175"/>
            <a:ext cx="5922963" cy="609600"/>
          </a:xfrm>
        </p:spPr>
        <p:txBody>
          <a:bodyPr wrap="square" lIns="91440" tIns="45720" rIns="91440" bIns="45720" anchor="ctr"/>
          <a:lstStyle/>
          <a:p>
            <a:pPr algn="l" eaLnBrk="1" hangingPunct="1">
              <a:lnSpc>
                <a:spcPct val="115000"/>
              </a:lnSpc>
            </a:pPr>
            <a:r>
              <a:rPr lang="zh-CN" altLang="zh-CN" sz="3200" dirty="0">
                <a:ea typeface="华文行楷" panose="02010800040101010101" pitchFamily="2" charset="-122"/>
              </a:rPr>
              <a:t>讨论四</a:t>
            </a:r>
            <a:endParaRPr lang="zh-CN" altLang="en-US" sz="3200" dirty="0">
              <a:ea typeface="华文行楷" panose="02010800040101010101" pitchFamily="2" charset="-122"/>
            </a:endParaRPr>
          </a:p>
        </p:txBody>
      </p:sp>
      <p:graphicFrame>
        <p:nvGraphicFramePr>
          <p:cNvPr id="34818" name="Object 3"/>
          <p:cNvGraphicFramePr/>
          <p:nvPr/>
        </p:nvGraphicFramePr>
        <p:xfrm>
          <a:off x="685800" y="1776413"/>
          <a:ext cx="25146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name="" r:id="rId1" imgW="9744075" imgH="9705975" progId="">
                  <p:embed/>
                </p:oleObj>
              </mc:Choice>
              <mc:Fallback>
                <p:oleObj name="" r:id="rId1" imgW="9744075" imgH="9705975" progId="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l="-3226" r="-3226" b="-3644"/>
                      <a:stretch>
                        <a:fillRect/>
                      </a:stretch>
                    </p:blipFill>
                    <p:spPr>
                      <a:xfrm>
                        <a:off x="685800" y="1776413"/>
                        <a:ext cx="2514600" cy="2438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4"/>
          <p:cNvGraphicFramePr/>
          <p:nvPr/>
        </p:nvGraphicFramePr>
        <p:xfrm>
          <a:off x="3352800" y="1700213"/>
          <a:ext cx="28194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name="" r:id="rId3" imgW="11391900" imgH="9820275" progId="">
                  <p:embed/>
                </p:oleObj>
              </mc:Choice>
              <mc:Fallback>
                <p:oleObj name="" r:id="rId3" imgW="11391900" imgH="9820275" progId="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b="-3529"/>
                      <a:stretch>
                        <a:fillRect/>
                      </a:stretch>
                    </p:blipFill>
                    <p:spPr>
                      <a:xfrm>
                        <a:off x="3352800" y="1700213"/>
                        <a:ext cx="2819400" cy="2514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7" name="AutoShape 5"/>
          <p:cNvSpPr/>
          <p:nvPr/>
        </p:nvSpPr>
        <p:spPr>
          <a:xfrm>
            <a:off x="3124200" y="1319213"/>
            <a:ext cx="1303338" cy="415925"/>
          </a:xfrm>
          <a:prstGeom prst="borderCallout1">
            <a:avLst>
              <a:gd name="adj1" fmla="val 27481"/>
              <a:gd name="adj2" fmla="val -5847"/>
              <a:gd name="adj3" fmla="val 108778"/>
              <a:gd name="adj4" fmla="val -33250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同名端？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4821" name="Object 6"/>
          <p:cNvGraphicFramePr/>
          <p:nvPr/>
        </p:nvGraphicFramePr>
        <p:xfrm>
          <a:off x="6324600" y="1700213"/>
          <a:ext cx="24384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3" name="" r:id="rId5" imgW="8772525" imgH="8505825" progId="">
                  <p:embed/>
                </p:oleObj>
              </mc:Choice>
              <mc:Fallback>
                <p:oleObj name="" r:id="rId5" imgW="8772525" imgH="8505825" progId="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t="-3221" b="-3087"/>
                      <a:stretch>
                        <a:fillRect/>
                      </a:stretch>
                    </p:blipFill>
                    <p:spPr>
                      <a:xfrm>
                        <a:off x="6324600" y="1700213"/>
                        <a:ext cx="2438400" cy="2514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>
          <a:xfrm>
            <a:off x="2286000" y="3224213"/>
            <a:ext cx="252413" cy="684212"/>
            <a:chOff x="1344" y="1584"/>
            <a:chExt cx="159" cy="431"/>
          </a:xfrm>
        </p:grpSpPr>
        <p:graphicFrame>
          <p:nvGraphicFramePr>
            <p:cNvPr id="34823" name="Object 8"/>
            <p:cNvGraphicFramePr/>
            <p:nvPr/>
          </p:nvGraphicFramePr>
          <p:xfrm>
            <a:off x="1392" y="1776"/>
            <a:ext cx="11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4" name="" r:id="rId7" imgW="177800" imgH="227965" progId="Equation.3">
                    <p:embed/>
                  </p:oleObj>
                </mc:Choice>
                <mc:Fallback>
                  <p:oleObj name="" r:id="rId7" imgW="177800" imgH="227965" progId="Equation.3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92" y="1776"/>
                          <a:ext cx="111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4" name="Object 9"/>
            <p:cNvGraphicFramePr/>
            <p:nvPr/>
          </p:nvGraphicFramePr>
          <p:xfrm>
            <a:off x="1344" y="1584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5" name="" r:id="rId9" imgW="139700" imgH="139700" progId="Equation.3">
                    <p:embed/>
                  </p:oleObj>
                </mc:Choice>
                <mc:Fallback>
                  <p:oleObj name="" r:id="rId9" imgW="139700" imgH="139700" progId="Equation.3">
                    <p:embed/>
                    <p:pic>
                      <p:nvPicPr>
                        <p:cNvPr id="0" name="图片 316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44" y="1584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5" name="Object 10"/>
            <p:cNvGraphicFramePr/>
            <p:nvPr/>
          </p:nvGraphicFramePr>
          <p:xfrm>
            <a:off x="1344" y="1968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6" name="" r:id="rId11" imgW="126365" imgH="76200" progId="Equation.3">
                    <p:embed/>
                  </p:oleObj>
                </mc:Choice>
                <mc:Fallback>
                  <p:oleObj name="" r:id="rId11" imgW="126365" imgH="76200" progId="Equation.3">
                    <p:embed/>
                    <p:pic>
                      <p:nvPicPr>
                        <p:cNvPr id="0" name="图片 316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44" y="1968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"/>
          <p:cNvGrpSpPr/>
          <p:nvPr/>
        </p:nvGrpSpPr>
        <p:grpSpPr>
          <a:xfrm>
            <a:off x="2286000" y="1928813"/>
            <a:ext cx="139700" cy="901700"/>
            <a:chOff x="1440" y="1008"/>
            <a:chExt cx="88" cy="568"/>
          </a:xfrm>
        </p:grpSpPr>
        <p:graphicFrame>
          <p:nvGraphicFramePr>
            <p:cNvPr id="34827" name="Object 12"/>
            <p:cNvGraphicFramePr/>
            <p:nvPr/>
          </p:nvGraphicFramePr>
          <p:xfrm>
            <a:off x="1440" y="1488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7" name="" r:id="rId13" imgW="139700" imgH="139700" progId="Equation.3">
                    <p:embed/>
                  </p:oleObj>
                </mc:Choice>
                <mc:Fallback>
                  <p:oleObj name="" r:id="rId13" imgW="139700" imgH="139700" progId="Equation.3">
                    <p:embed/>
                    <p:pic>
                      <p:nvPicPr>
                        <p:cNvPr id="0" name="图片 3163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440" y="1488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8" name="Object 13"/>
            <p:cNvGraphicFramePr/>
            <p:nvPr/>
          </p:nvGraphicFramePr>
          <p:xfrm>
            <a:off x="1440" y="1008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8" name="" r:id="rId14" imgW="126365" imgH="76200" progId="Equation.3">
                    <p:embed/>
                  </p:oleObj>
                </mc:Choice>
                <mc:Fallback>
                  <p:oleObj name="" r:id="rId14" imgW="126365" imgH="76200" progId="Equation.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440" y="1008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4"/>
          <p:cNvGrpSpPr/>
          <p:nvPr/>
        </p:nvGrpSpPr>
        <p:grpSpPr>
          <a:xfrm>
            <a:off x="2514600" y="3376613"/>
            <a:ext cx="76200" cy="76200"/>
            <a:chOff x="1488" y="1680"/>
            <a:chExt cx="48" cy="48"/>
          </a:xfrm>
        </p:grpSpPr>
        <p:sp>
          <p:nvSpPr>
            <p:cNvPr id="34830" name="Line 15"/>
            <p:cNvSpPr/>
            <p:nvPr/>
          </p:nvSpPr>
          <p:spPr>
            <a:xfrm>
              <a:off x="1488" y="1680"/>
              <a:ext cx="48" cy="48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31" name="Line 16"/>
            <p:cNvSpPr/>
            <p:nvPr/>
          </p:nvSpPr>
          <p:spPr>
            <a:xfrm flipH="1">
              <a:off x="1488" y="1680"/>
              <a:ext cx="48" cy="48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" name="Group 17"/>
          <p:cNvGrpSpPr/>
          <p:nvPr/>
        </p:nvGrpSpPr>
        <p:grpSpPr>
          <a:xfrm>
            <a:off x="2819400" y="1852613"/>
            <a:ext cx="139700" cy="684212"/>
            <a:chOff x="1776" y="960"/>
            <a:chExt cx="88" cy="431"/>
          </a:xfrm>
        </p:grpSpPr>
        <p:graphicFrame>
          <p:nvGraphicFramePr>
            <p:cNvPr id="34833" name="Object 18"/>
            <p:cNvGraphicFramePr/>
            <p:nvPr/>
          </p:nvGraphicFramePr>
          <p:xfrm>
            <a:off x="1776" y="960"/>
            <a:ext cx="88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29" name="" r:id="rId15" imgW="139700" imgH="139700" progId="Equation.3">
                    <p:embed/>
                  </p:oleObj>
                </mc:Choice>
                <mc:Fallback>
                  <p:oleObj name="" r:id="rId15" imgW="139700" imgH="139700" progId="Equation.3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776" y="960"/>
                          <a:ext cx="88" cy="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4" name="Object 19"/>
            <p:cNvGraphicFramePr/>
            <p:nvPr/>
          </p:nvGraphicFramePr>
          <p:xfrm>
            <a:off x="1776" y="1344"/>
            <a:ext cx="79" cy="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30" name="" r:id="rId16" imgW="126365" imgH="76200" progId="Equation.3">
                    <p:embed/>
                  </p:oleObj>
                </mc:Choice>
                <mc:Fallback>
                  <p:oleObj name="" r:id="rId16" imgW="126365" imgH="76200" progId="Equation.3">
                    <p:embed/>
                    <p:pic>
                      <p:nvPicPr>
                        <p:cNvPr id="0" name="图片 316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776" y="1344"/>
                          <a:ext cx="79" cy="47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0"/>
          <p:cNvGrpSpPr/>
          <p:nvPr/>
        </p:nvGrpSpPr>
        <p:grpSpPr>
          <a:xfrm>
            <a:off x="2339975" y="2028825"/>
            <a:ext cx="579438" cy="509588"/>
            <a:chOff x="1474" y="1071"/>
            <a:chExt cx="365" cy="321"/>
          </a:xfrm>
        </p:grpSpPr>
        <p:sp>
          <p:nvSpPr>
            <p:cNvPr id="34836" name="Oval 21"/>
            <p:cNvSpPr/>
            <p:nvPr/>
          </p:nvSpPr>
          <p:spPr>
            <a:xfrm>
              <a:off x="1791" y="1071"/>
              <a:ext cx="48" cy="48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7" name="Oval 22"/>
            <p:cNvSpPr/>
            <p:nvPr/>
          </p:nvSpPr>
          <p:spPr>
            <a:xfrm>
              <a:off x="1474" y="1344"/>
              <a:ext cx="48" cy="48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23"/>
          <p:cNvGrpSpPr/>
          <p:nvPr/>
        </p:nvGrpSpPr>
        <p:grpSpPr>
          <a:xfrm>
            <a:off x="8534400" y="2614613"/>
            <a:ext cx="228600" cy="76200"/>
            <a:chOff x="5280" y="1200"/>
            <a:chExt cx="144" cy="48"/>
          </a:xfrm>
        </p:grpSpPr>
        <p:sp>
          <p:nvSpPr>
            <p:cNvPr id="34839" name="Line 24"/>
            <p:cNvSpPr/>
            <p:nvPr/>
          </p:nvSpPr>
          <p:spPr>
            <a:xfrm>
              <a:off x="5280" y="1200"/>
              <a:ext cx="144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840" name="Line 25"/>
            <p:cNvSpPr/>
            <p:nvPr/>
          </p:nvSpPr>
          <p:spPr>
            <a:xfrm>
              <a:off x="5280" y="1248"/>
              <a:ext cx="144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" name="Group 31"/>
          <p:cNvGrpSpPr/>
          <p:nvPr/>
        </p:nvGrpSpPr>
        <p:grpSpPr>
          <a:xfrm>
            <a:off x="6516688" y="4076700"/>
            <a:ext cx="1762125" cy="974725"/>
            <a:chOff x="4105" y="2568"/>
            <a:chExt cx="1110" cy="614"/>
          </a:xfrm>
        </p:grpSpPr>
        <p:sp>
          <p:nvSpPr>
            <p:cNvPr id="34842" name="AutoShape 27"/>
            <p:cNvSpPr/>
            <p:nvPr/>
          </p:nvSpPr>
          <p:spPr>
            <a:xfrm>
              <a:off x="4150" y="2750"/>
              <a:ext cx="1065" cy="432"/>
            </a:xfrm>
            <a:prstGeom prst="borderCallout2">
              <a:avLst>
                <a:gd name="adj1" fmla="val 16667"/>
                <a:gd name="adj2" fmla="val -4509"/>
                <a:gd name="adj3" fmla="val 16667"/>
                <a:gd name="adj4" fmla="val -32394"/>
                <a:gd name="adj5" fmla="val -33565"/>
                <a:gd name="adj6" fmla="val -61597"/>
              </a:avLst>
            </a:prstGeom>
            <a:solidFill>
              <a:srgbClr val="66FFFF"/>
            </a:solidFill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 eaLnBrk="0" hangingPunct="0"/>
              <a:r>
                <a:rPr lang="zh-CN" alt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能产生正弦波振荡吗？</a:t>
              </a:r>
              <a:endPara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43" name="Line 28"/>
            <p:cNvSpPr/>
            <p:nvPr/>
          </p:nvSpPr>
          <p:spPr>
            <a:xfrm flipH="1" flipV="1">
              <a:off x="4105" y="2568"/>
              <a:ext cx="227" cy="182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0621" name="Text Box 29"/>
          <p:cNvSpPr txBox="1"/>
          <p:nvPr/>
        </p:nvSpPr>
        <p:spPr>
          <a:xfrm>
            <a:off x="611188" y="4652963"/>
            <a:ext cx="8382000" cy="1774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判振”时的注意事项：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放大电路必须能够正常工作，放大电路的基本接法；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断开反馈，在断开处加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的输入电压；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找出在哪个元件上获得反馈电压，是否能取代输入电压。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0622" name="Text Box 30"/>
          <p:cNvSpPr txBox="1"/>
          <p:nvPr/>
        </p:nvSpPr>
        <p:spPr>
          <a:xfrm>
            <a:off x="1643063" y="642938"/>
            <a:ext cx="6983412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三个电路有什么相同之处？这样的电路形式有什么好处？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 animBg="1"/>
      <p:bldP spid="110621" grpId="0"/>
      <p:bldP spid="1106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ctrTitle"/>
          </p:nvPr>
        </p:nvSpPr>
        <p:spPr>
          <a:xfrm>
            <a:off x="468313" y="1773238"/>
            <a:ext cx="7772400" cy="6096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sz="4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§7.2</a:t>
            </a:r>
            <a:r>
              <a:rPr lang="en-US" altLang="zh-CN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电压比较器</a:t>
            </a:r>
            <a:endParaRPr lang="zh-CN" altLang="en-US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6866" name="Text Box 8">
            <a:hlinkClick r:id="rId1" action="ppaction://hlinksldjump"/>
          </p:cNvPr>
          <p:cNvSpPr txBox="1"/>
          <p:nvPr/>
        </p:nvSpPr>
        <p:spPr>
          <a:xfrm>
            <a:off x="2627313" y="2636838"/>
            <a:ext cx="216058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一、概述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6867" name="Text Box 9">
            <a:hlinkClick r:id="rId2" action="ppaction://hlinksldjump"/>
          </p:cNvPr>
          <p:cNvSpPr txBox="1"/>
          <p:nvPr/>
        </p:nvSpPr>
        <p:spPr>
          <a:xfrm>
            <a:off x="2627313" y="3213100"/>
            <a:ext cx="3024187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二、单限比较器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6868" name="Text Box 10">
            <a:hlinkClick r:id="rId3" action="ppaction://hlinksldjump"/>
          </p:cNvPr>
          <p:cNvSpPr txBox="1"/>
          <p:nvPr/>
        </p:nvSpPr>
        <p:spPr>
          <a:xfrm>
            <a:off x="2627313" y="3789363"/>
            <a:ext cx="30972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三、滞回比较器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6869" name="Text Box 11">
            <a:hlinkClick r:id="rId4" action="ppaction://hlinksldjump"/>
          </p:cNvPr>
          <p:cNvSpPr txBox="1"/>
          <p:nvPr/>
        </p:nvSpPr>
        <p:spPr>
          <a:xfrm>
            <a:off x="2627313" y="4365625"/>
            <a:ext cx="3240087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四、窗口比较器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6870" name="Text Box 12">
            <a:hlinkClick r:id="rId5" action="ppaction://hlinksldjump"/>
          </p:cNvPr>
          <p:cNvSpPr txBox="1"/>
          <p:nvPr/>
        </p:nvSpPr>
        <p:spPr>
          <a:xfrm>
            <a:off x="2627313" y="4941888"/>
            <a:ext cx="388937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五、集成电压比较器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>
          <a:xfrm>
            <a:off x="250825" y="836613"/>
            <a:ext cx="3744913" cy="576262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600" dirty="0">
                <a:ea typeface="华文行楷" panose="02010800040101010101" pitchFamily="2" charset="-122"/>
              </a:rPr>
              <a:t>一、概述</a:t>
            </a:r>
            <a:endParaRPr lang="zh-CN" altLang="en-US" sz="3600" dirty="0">
              <a:latin typeface="隶书" panose="02010509060101010101" pitchFamily="49" charset="-122"/>
              <a:ea typeface="华文行楷" panose="02010800040101010101" pitchFamily="2" charset="-122"/>
            </a:endParaRPr>
          </a:p>
        </p:txBody>
      </p:sp>
      <p:sp>
        <p:nvSpPr>
          <p:cNvPr id="21507" name="Text Box 3"/>
          <p:cNvSpPr txBox="1"/>
          <p:nvPr/>
        </p:nvSpPr>
        <p:spPr>
          <a:xfrm>
            <a:off x="609600" y="1447800"/>
            <a:ext cx="8210550" cy="22018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zh-CN" altLang="en-US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电压比较器的功能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：比较电压的大小。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输入电压是模拟信号；输出电压表示比较的结果，只有高电平和低电平两种情况，为二值信号。使输出产生跃变的输入电压称为阈值电压。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广泛用于各种报警电路。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609600" y="3733800"/>
            <a:ext cx="77724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Aft>
                <a:spcPct val="20000"/>
              </a:spcAft>
            </a:pPr>
            <a:r>
              <a:rPr lang="en-US" altLang="zh-CN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 </a:t>
            </a:r>
            <a:r>
              <a:rPr lang="zh-CN" altLang="en-US" sz="2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电压比较器的描述方法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电压传输特性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9" name="Text Box 5"/>
          <p:cNvSpPr txBox="1"/>
          <p:nvPr/>
        </p:nvSpPr>
        <p:spPr>
          <a:xfrm>
            <a:off x="838200" y="4114800"/>
            <a:ext cx="7467600" cy="1774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电压传输特性的三个要素：</a:t>
            </a:r>
            <a:endParaRPr lang="zh-CN" altLang="en-US" sz="2400" b="1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）输出高电平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和输出低电平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OL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）阈值电压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）输入电压过阈值电压时输出电压跃变的方向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08" grpId="0" build="p"/>
      <p:bldP spid="2150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/>
          </p:cNvSpPr>
          <p:nvPr>
            <p:ph type="title"/>
          </p:nvPr>
        </p:nvSpPr>
        <p:spPr>
          <a:xfrm>
            <a:off x="395288" y="836613"/>
            <a:ext cx="4724400" cy="3810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几种常用的电压比较器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2531" name="Picture 3" descr="Dz080202"/>
          <p:cNvPicPr>
            <a:picLocks noChangeAspect="1"/>
          </p:cNvPicPr>
          <p:nvPr/>
        </p:nvPicPr>
        <p:blipFill>
          <a:blip r:embed="rId1"/>
          <a:srcRect r="68236" b="10086"/>
          <a:stretch>
            <a:fillRect/>
          </a:stretch>
        </p:blipFill>
        <p:spPr>
          <a:xfrm>
            <a:off x="1042988" y="3286125"/>
            <a:ext cx="2286000" cy="2201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Picture 4" descr="Dz080202"/>
          <p:cNvPicPr>
            <a:picLocks noChangeAspect="1"/>
          </p:cNvPicPr>
          <p:nvPr/>
        </p:nvPicPr>
        <p:blipFill>
          <a:blip r:embed="rId2"/>
          <a:srcRect l="65883" t="17291" b="13545"/>
          <a:stretch>
            <a:fillRect/>
          </a:stretch>
        </p:blipFill>
        <p:spPr>
          <a:xfrm>
            <a:off x="5940425" y="3789363"/>
            <a:ext cx="2590800" cy="1785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3" name="Picture 5" descr="Dz080202"/>
          <p:cNvPicPr>
            <a:picLocks noChangeAspect="1"/>
          </p:cNvPicPr>
          <p:nvPr/>
        </p:nvPicPr>
        <p:blipFill>
          <a:blip r:embed="rId3"/>
          <a:srcRect l="34117" r="34119" b="10086"/>
          <a:stretch>
            <a:fillRect/>
          </a:stretch>
        </p:blipFill>
        <p:spPr>
          <a:xfrm>
            <a:off x="3419475" y="3430588"/>
            <a:ext cx="2362200" cy="2274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 Box 6"/>
          <p:cNvSpPr txBox="1"/>
          <p:nvPr/>
        </p:nvSpPr>
        <p:spPr>
          <a:xfrm>
            <a:off x="457200" y="1169988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）单限比较器：只有一个阈值电压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5" name="Text Box 7"/>
          <p:cNvSpPr txBox="1"/>
          <p:nvPr/>
        </p:nvSpPr>
        <p:spPr>
          <a:xfrm>
            <a:off x="457200" y="5589588"/>
            <a:ext cx="86868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）窗口比较器：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有两个阈值电压，输入电压单调变化时输出电压跃变两次。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6" name="Text Box 8"/>
          <p:cNvSpPr txBox="1"/>
          <p:nvPr/>
        </p:nvSpPr>
        <p:spPr>
          <a:xfrm>
            <a:off x="468313" y="1558925"/>
            <a:ext cx="83058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）滞回比较器：具有滞回特性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输入电压的变化方向不同，阈值电压也不同，但输入电压单调变化使输出电压只跃变一次。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2124075" y="2781300"/>
            <a:ext cx="3556000" cy="457200"/>
            <a:chOff x="1338" y="1706"/>
            <a:chExt cx="2240" cy="288"/>
          </a:xfrm>
        </p:grpSpPr>
        <p:graphicFrame>
          <p:nvGraphicFramePr>
            <p:cNvPr id="39945" name="Object 10"/>
            <p:cNvGraphicFramePr/>
            <p:nvPr/>
          </p:nvGraphicFramePr>
          <p:xfrm>
            <a:off x="2426" y="1706"/>
            <a:ext cx="115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7" name="" r:id="rId4" imgW="1040765" imgH="254000" progId="Equation.3">
                    <p:embed/>
                  </p:oleObj>
                </mc:Choice>
                <mc:Fallback>
                  <p:oleObj name="" r:id="rId4" imgW="1040765" imgH="254000" progId="Equation.3">
                    <p:embed/>
                    <p:pic>
                      <p:nvPicPr>
                        <p:cNvPr id="0" name="图片 316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426" y="1706"/>
                          <a:ext cx="1152" cy="28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6" name="Text Box 11"/>
            <p:cNvSpPr txBox="1"/>
            <p:nvPr/>
          </p:nvSpPr>
          <p:spPr>
            <a:xfrm>
              <a:off x="1338" y="1706"/>
              <a:ext cx="13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回差电压：</a:t>
              </a:r>
              <a:endPara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 build="p"/>
      <p:bldP spid="22535" grpId="0" build="p"/>
      <p:bldP spid="225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>
          <a:xfrm>
            <a:off x="323850" y="765175"/>
            <a:ext cx="7073900" cy="465138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zh-CN" altLang="en-US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、集成运放的非线性工作区</a:t>
            </a:r>
            <a:endParaRPr lang="zh-CN" altLang="en-US" sz="28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3555" name="Text Box 3"/>
          <p:cNvSpPr txBox="1"/>
          <p:nvPr/>
        </p:nvSpPr>
        <p:spPr>
          <a:xfrm>
            <a:off x="877888" y="1166813"/>
            <a:ext cx="6858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电路特征：集成运放处于开环或仅引入正反馈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6" name="Text Box 4"/>
          <p:cNvSpPr txBox="1"/>
          <p:nvPr/>
        </p:nvSpPr>
        <p:spPr>
          <a:xfrm>
            <a:off x="573088" y="3605213"/>
            <a:ext cx="515143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理想运放工作在非线性区的特点：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7" name="Text Box 5"/>
          <p:cNvSpPr txBox="1"/>
          <p:nvPr/>
        </p:nvSpPr>
        <p:spPr>
          <a:xfrm>
            <a:off x="827088" y="4005263"/>
            <a:ext cx="4191000" cy="140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1)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净输入电流为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2)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＝＋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OM                  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＝－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OM</a:t>
            </a:r>
            <a:endParaRPr lang="en-US" altLang="zh-CN" sz="2400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558" name="Object 6"/>
          <p:cNvGraphicFramePr/>
          <p:nvPr/>
        </p:nvGraphicFramePr>
        <p:xfrm>
          <a:off x="1258888" y="1700213"/>
          <a:ext cx="548640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" r:id="rId1" imgW="19326225" imgH="6067425" progId="">
                  <p:embed/>
                </p:oleObj>
              </mc:Choice>
              <mc:Fallback>
                <p:oleObj name="" r:id="rId1" imgW="19326225" imgH="6067425" progId="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8888" y="1700213"/>
                        <a:ext cx="5486400" cy="172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7"/>
          <p:cNvGraphicFramePr/>
          <p:nvPr/>
        </p:nvGraphicFramePr>
        <p:xfrm>
          <a:off x="5364163" y="3500438"/>
          <a:ext cx="3124200" cy="250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" r:id="rId3" imgW="11934825" imgH="9572625" progId="">
                  <p:embed/>
                </p:oleObj>
              </mc:Choice>
              <mc:Fallback>
                <p:oleObj name="" r:id="rId3" imgW="11934825" imgH="9572625" progId="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4163" y="3500438"/>
                        <a:ext cx="3124200" cy="2505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AutoShape 8"/>
          <p:cNvSpPr/>
          <p:nvPr/>
        </p:nvSpPr>
        <p:spPr>
          <a:xfrm>
            <a:off x="6556375" y="2170113"/>
            <a:ext cx="1579563" cy="473075"/>
          </a:xfrm>
          <a:prstGeom prst="borderCallout1">
            <a:avLst>
              <a:gd name="adj1" fmla="val 24162"/>
              <a:gd name="adj2" fmla="val -4824"/>
              <a:gd name="adj3" fmla="val -21477"/>
              <a:gd name="adj4" fmla="val -54977"/>
            </a:avLst>
          </a:prstGeom>
          <a:solidFill>
            <a:srgbClr val="66FFFF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无源网络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61" name="Text Box 9"/>
          <p:cNvSpPr txBox="1"/>
          <p:nvPr/>
        </p:nvSpPr>
        <p:spPr>
          <a:xfrm>
            <a:off x="539750" y="5589588"/>
            <a:ext cx="8064500" cy="884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457200" indent="-457200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5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、教学基本要求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457200" indent="-457200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电路的识别及选用；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电压传输特性的分析。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23556" grpId="0" build="p"/>
      <p:bldP spid="23557" grpId="0" build="p"/>
      <p:bldP spid="23560" grpId="0" animBg="1" build="allAtOnce"/>
      <p:bldP spid="235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/>
          </p:nvPr>
        </p:nvSpPr>
        <p:spPr>
          <a:xfrm>
            <a:off x="179388" y="836613"/>
            <a:ext cx="5029200" cy="576262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二、单限比较器</a:t>
            </a:r>
            <a:endParaRPr lang="zh-CN" altLang="en-US" sz="32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pic>
        <p:nvPicPr>
          <p:cNvPr id="24579" name="Picture 3" descr="Dz080203"/>
          <p:cNvPicPr>
            <a:picLocks noChangeAspect="1"/>
          </p:cNvPicPr>
          <p:nvPr/>
        </p:nvPicPr>
        <p:blipFill>
          <a:blip r:embed="rId1"/>
          <a:srcRect t="23349" r="50301" b="29951"/>
          <a:stretch>
            <a:fillRect/>
          </a:stretch>
        </p:blipFill>
        <p:spPr>
          <a:xfrm>
            <a:off x="3419475" y="1484313"/>
            <a:ext cx="23622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Picture 4" descr="Dz080203"/>
          <p:cNvPicPr>
            <a:picLocks noChangeAspect="1"/>
          </p:cNvPicPr>
          <p:nvPr/>
        </p:nvPicPr>
        <p:blipFill>
          <a:blip r:embed="rId1"/>
          <a:srcRect l="52905" b="13274"/>
          <a:stretch>
            <a:fillRect/>
          </a:stretch>
        </p:blipFill>
        <p:spPr>
          <a:xfrm>
            <a:off x="6227763" y="908050"/>
            <a:ext cx="2238375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Text Box 5"/>
          <p:cNvSpPr txBox="1"/>
          <p:nvPr/>
        </p:nvSpPr>
        <p:spPr>
          <a:xfrm>
            <a:off x="971550" y="2276475"/>
            <a:ext cx="7467600" cy="140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＝＋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OM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OL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＝－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OM</a:t>
            </a:r>
            <a:endParaRPr lang="en-US" altLang="zh-CN" sz="2400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 0 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＝－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OM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 0 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＝＋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OM </a:t>
            </a:r>
            <a:endParaRPr lang="en-US" altLang="zh-CN" sz="2400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4582" name="Picture 6" descr="Dz080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941888"/>
            <a:ext cx="3657600" cy="102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3" name="Text Box 7"/>
          <p:cNvSpPr txBox="1"/>
          <p:nvPr/>
        </p:nvSpPr>
        <p:spPr>
          <a:xfrm>
            <a:off x="684213" y="3789363"/>
            <a:ext cx="76200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集成运放的净输入电压等于输入电压，为保护集成运放的输入级，需加输入端限幅电路。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4" name="AutoShape 8"/>
          <p:cNvSpPr/>
          <p:nvPr/>
        </p:nvSpPr>
        <p:spPr>
          <a:xfrm>
            <a:off x="5508625" y="4724400"/>
            <a:ext cx="3311525" cy="865188"/>
          </a:xfrm>
          <a:prstGeom prst="borderCallout2">
            <a:avLst>
              <a:gd name="adj1" fmla="val 13213"/>
              <a:gd name="adj2" fmla="val -2301"/>
              <a:gd name="adj3" fmla="val 13213"/>
              <a:gd name="adj4" fmla="val -34370"/>
              <a:gd name="adj5" fmla="val 84588"/>
              <a:gd name="adj6" fmla="val -67644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 eaLnBrk="0" hangingPunct="0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二极管限幅电路使净输入电压最大值为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±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92" name="Text Box 13"/>
          <p:cNvSpPr txBox="1"/>
          <p:nvPr/>
        </p:nvSpPr>
        <p:spPr>
          <a:xfrm>
            <a:off x="611188" y="1484313"/>
            <a:ext cx="26654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过零比较器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4590" name="AutoShape 14"/>
          <p:cNvSpPr/>
          <p:nvPr/>
        </p:nvSpPr>
        <p:spPr>
          <a:xfrm>
            <a:off x="611188" y="5516563"/>
            <a:ext cx="1435100" cy="474662"/>
          </a:xfrm>
          <a:prstGeom prst="borderCallout1">
            <a:avLst>
              <a:gd name="adj1" fmla="val 24079"/>
              <a:gd name="adj2" fmla="val 105310"/>
              <a:gd name="adj3" fmla="val -56856"/>
              <a:gd name="adj4" fmla="val 110398"/>
            </a:avLst>
          </a:prstGeom>
          <a:solidFill>
            <a:srgbClr val="66FFFF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必要吗？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uild="p"/>
      <p:bldP spid="24583" grpId="0" build="p"/>
      <p:bldP spid="24584" grpId="0" animBg="1"/>
      <p:bldP spid="2459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type="title"/>
          </p:nvPr>
        </p:nvSpPr>
        <p:spPr>
          <a:xfrm>
            <a:off x="539750" y="765175"/>
            <a:ext cx="7772400" cy="1143000"/>
          </a:xfrm>
        </p:spPr>
        <p:txBody>
          <a:bodyPr wrap="square" lIns="91440" tIns="45720" rIns="91440" bIns="45720" anchor="ctr"/>
          <a:lstStyle/>
          <a:p>
            <a:pPr algn="l" eaLnBrk="1" hangingPunct="1">
              <a:lnSpc>
                <a:spcPct val="130000"/>
              </a:lnSpc>
            </a:pPr>
            <a:r>
              <a:rPr lang="zh-CN" altLang="en-US" sz="2800" dirty="0">
                <a:solidFill>
                  <a:schemeClr val="tx1"/>
                </a:solidFill>
                <a:ea typeface="华文行楷" panose="02010800040101010101" pitchFamily="2" charset="-122"/>
              </a:rPr>
              <a:t>输出限幅电路</a:t>
            </a:r>
            <a:br>
              <a:rPr lang="zh-CN" altLang="en-US" sz="2800" dirty="0">
                <a:solidFill>
                  <a:schemeClr val="tx1"/>
                </a:solidFill>
                <a:ea typeface="华文行楷" panose="02010800040101010101" pitchFamily="2" charset="-122"/>
              </a:rPr>
            </a:br>
            <a:r>
              <a:rPr lang="zh-CN" altLang="en-US" sz="2400" dirty="0">
                <a:solidFill>
                  <a:schemeClr val="tx1"/>
                </a:solidFill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</a:rPr>
              <a:t>为适应负载对电压幅值的要求，输出端加限幅电路。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pic>
        <p:nvPicPr>
          <p:cNvPr id="43010" name="Picture 3" descr="Dz080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788" y="2057400"/>
            <a:ext cx="3657600" cy="10223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5604" name="Object 4"/>
          <p:cNvGraphicFramePr/>
          <p:nvPr/>
        </p:nvGraphicFramePr>
        <p:xfrm>
          <a:off x="3708400" y="2060575"/>
          <a:ext cx="1230313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" r:id="rId2" imgW="21955125" imgH="6905625" progId="">
                  <p:embed/>
                </p:oleObj>
              </mc:Choice>
              <mc:Fallback>
                <p:oleObj name="" r:id="rId2" imgW="21955125" imgH="6905625" progId="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l="32503" t="417" r="50002" b="14233"/>
                      <a:stretch>
                        <a:fillRect/>
                      </a:stretch>
                    </p:blipFill>
                    <p:spPr>
                      <a:xfrm>
                        <a:off x="3708400" y="2060575"/>
                        <a:ext cx="1230313" cy="1889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Text Box 5"/>
          <p:cNvSpPr txBox="1"/>
          <p:nvPr/>
        </p:nvSpPr>
        <p:spPr>
          <a:xfrm>
            <a:off x="5194300" y="2417763"/>
            <a:ext cx="3200400" cy="977900"/>
          </a:xfrm>
          <a:prstGeom prst="rect">
            <a:avLst/>
          </a:prstGeom>
          <a:solidFill>
            <a:srgbClr val="66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＝＋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OL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＝－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Z2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6"/>
          <p:cNvGraphicFramePr/>
          <p:nvPr/>
        </p:nvGraphicFramePr>
        <p:xfrm>
          <a:off x="1233488" y="3930650"/>
          <a:ext cx="3200400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" r:id="rId4" imgW="21955125" imgH="6905625" progId="">
                  <p:embed/>
                </p:oleObj>
              </mc:Choice>
              <mc:Fallback>
                <p:oleObj name="" r:id="rId4" imgW="21955125" imgH="6905625" progId="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5"/>
                      <a:srcRect l="51250" b="12582"/>
                      <a:stretch>
                        <a:fillRect/>
                      </a:stretch>
                    </p:blipFill>
                    <p:spPr>
                      <a:xfrm>
                        <a:off x="1233488" y="3930650"/>
                        <a:ext cx="3200400" cy="180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/>
          <p:nvPr/>
        </p:nvGraphicFramePr>
        <p:xfrm>
          <a:off x="5051425" y="4217988"/>
          <a:ext cx="738188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name="" r:id="rId6" imgW="10591800" imgH="6200775" progId="">
                  <p:embed/>
                </p:oleObj>
              </mc:Choice>
              <mc:Fallback>
                <p:oleObj name="" r:id="rId6" imgW="10591800" imgH="6200775" progId="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7"/>
                      <a:srcRect l="46249" t="11566" r="30000"/>
                      <a:stretch>
                        <a:fillRect/>
                      </a:stretch>
                    </p:blipFill>
                    <p:spPr>
                      <a:xfrm>
                        <a:off x="5051425" y="4217988"/>
                        <a:ext cx="738188" cy="160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Text Box 8"/>
          <p:cNvSpPr txBox="1"/>
          <p:nvPr/>
        </p:nvSpPr>
        <p:spPr>
          <a:xfrm>
            <a:off x="812800" y="5330825"/>
            <a:ext cx="2895600" cy="539750"/>
          </a:xfrm>
          <a:prstGeom prst="rect">
            <a:avLst/>
          </a:prstGeom>
          <a:solidFill>
            <a:srgbClr val="66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zh-CN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OL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endParaRPr lang="en-US" altLang="zh-CN" sz="2400" b="1" baseline="-25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9" name="Text Box 9"/>
          <p:cNvSpPr txBox="1"/>
          <p:nvPr/>
        </p:nvSpPr>
        <p:spPr>
          <a:xfrm>
            <a:off x="6275388" y="3786188"/>
            <a:ext cx="1981200" cy="977900"/>
          </a:xfrm>
          <a:prstGeom prst="rect">
            <a:avLst/>
          </a:prstGeom>
          <a:solidFill>
            <a:srgbClr val="66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OL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＝－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10" name="AutoShape 10"/>
          <p:cNvSpPr/>
          <p:nvPr/>
        </p:nvSpPr>
        <p:spPr>
          <a:xfrm>
            <a:off x="1666875" y="3354388"/>
            <a:ext cx="1358900" cy="409575"/>
          </a:xfrm>
          <a:prstGeom prst="borderCallout1">
            <a:avLst>
              <a:gd name="adj1" fmla="val 27907"/>
              <a:gd name="adj2" fmla="val 105606"/>
              <a:gd name="adj3" fmla="val -158139"/>
              <a:gd name="adj4" fmla="val 159227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不可缺少！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5611" name="Object 11"/>
          <p:cNvGraphicFramePr>
            <a:graphicFrameLocks noGrp="1"/>
          </p:cNvGraphicFramePr>
          <p:nvPr>
            <p:ph idx="1"/>
          </p:nvPr>
        </p:nvGraphicFramePr>
        <p:xfrm>
          <a:off x="4691063" y="4649788"/>
          <a:ext cx="333375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name="" r:id="rId8" imgW="1000125" imgH="2162175" progId="">
                  <p:embed/>
                </p:oleObj>
              </mc:Choice>
              <mc:Fallback>
                <p:oleObj name="" r:id="rId8" imgW="1000125" imgH="2162175" progId="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91063" y="4649788"/>
                        <a:ext cx="333375" cy="7223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/>
          <p:nvPr/>
        </p:nvGrpSpPr>
        <p:grpSpPr>
          <a:xfrm>
            <a:off x="4849813" y="4613275"/>
            <a:ext cx="668337" cy="790575"/>
            <a:chOff x="3071" y="2908"/>
            <a:chExt cx="421" cy="498"/>
          </a:xfrm>
        </p:grpSpPr>
        <p:sp>
          <p:nvSpPr>
            <p:cNvPr id="43020" name="Line 13"/>
            <p:cNvSpPr/>
            <p:nvPr/>
          </p:nvSpPr>
          <p:spPr>
            <a:xfrm>
              <a:off x="3071" y="2931"/>
              <a:ext cx="40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1" name="Line 14"/>
            <p:cNvSpPr/>
            <p:nvPr/>
          </p:nvSpPr>
          <p:spPr>
            <a:xfrm>
              <a:off x="3083" y="3385"/>
              <a:ext cx="40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022" name="Oval 15"/>
            <p:cNvSpPr/>
            <p:nvPr/>
          </p:nvSpPr>
          <p:spPr>
            <a:xfrm>
              <a:off x="3445" y="3361"/>
              <a:ext cx="45" cy="45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023" name="Oval 16"/>
            <p:cNvSpPr/>
            <p:nvPr/>
          </p:nvSpPr>
          <p:spPr>
            <a:xfrm>
              <a:off x="3445" y="2908"/>
              <a:ext cx="46" cy="45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Text Box 17"/>
          <p:cNvSpPr txBox="1"/>
          <p:nvPr/>
        </p:nvSpPr>
        <p:spPr>
          <a:xfrm>
            <a:off x="5986463" y="4938713"/>
            <a:ext cx="2520950" cy="933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为使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OL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接近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，怎么办？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18"/>
          <p:cNvSpPr txBox="1"/>
          <p:nvPr/>
        </p:nvSpPr>
        <p:spPr>
          <a:xfrm>
            <a:off x="4546600" y="5441950"/>
            <a:ext cx="7207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锗管</a:t>
            </a:r>
            <a:endParaRPr lang="zh-CN" altLang="en-US" sz="2000" b="1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8" grpId="0" animBg="1"/>
      <p:bldP spid="25609" grpId="0" animBg="1"/>
      <p:bldP spid="25610" grpId="0" animBg="1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/>
          </p:cNvSpPr>
          <p:nvPr>
            <p:ph type="title"/>
          </p:nvPr>
        </p:nvSpPr>
        <p:spPr>
          <a:xfrm>
            <a:off x="323850" y="981075"/>
            <a:ext cx="3276600" cy="6096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2800" dirty="0">
                <a:solidFill>
                  <a:schemeClr val="tx1"/>
                </a:solidFill>
                <a:ea typeface="华文行楷" panose="02010800040101010101" pitchFamily="2" charset="-122"/>
              </a:rPr>
              <a:t>输出限幅电路</a:t>
            </a:r>
            <a:endParaRPr lang="zh-CN" altLang="en-US" sz="2800" dirty="0">
              <a:solidFill>
                <a:schemeClr val="tx1"/>
              </a:solidFill>
              <a:latin typeface="宋体" panose="0201060003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Text Box 3"/>
          <p:cNvSpPr txBox="1"/>
          <p:nvPr/>
        </p:nvSpPr>
        <p:spPr>
          <a:xfrm>
            <a:off x="4419600" y="1951038"/>
            <a:ext cx="1828800" cy="466725"/>
          </a:xfrm>
          <a:prstGeom prst="rect">
            <a:avLst/>
          </a:prstGeom>
          <a:solidFill>
            <a:srgbClr val="66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±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endParaRPr lang="en-US" altLang="zh-CN" sz="2400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8" name="Text Box 4"/>
          <p:cNvSpPr txBox="1"/>
          <p:nvPr/>
        </p:nvSpPr>
        <p:spPr>
          <a:xfrm>
            <a:off x="4038600" y="2543175"/>
            <a:ext cx="48768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）保护输入端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）加速集成运放状态的转换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9" name="Text Box 5"/>
          <p:cNvSpPr txBox="1"/>
          <p:nvPr/>
        </p:nvSpPr>
        <p:spPr>
          <a:xfrm>
            <a:off x="381000" y="3838575"/>
            <a:ext cx="8763000" cy="21986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华文行楷" panose="02010800040101010101" pitchFamily="2" charset="-122"/>
              </a:rPr>
              <a:t>电压比较器的分析方法</a:t>
            </a: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：</a:t>
            </a:r>
            <a:endParaRPr lang="zh-CN" altLang="en-US" sz="280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写出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的表达式，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令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求解出的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即为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根据输出端限幅电路决定输出的高、低电平；</a:t>
            </a:r>
            <a:endParaRPr lang="zh-CN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（3）根据输入电压作用于同相输入端还是反相输入端决定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输出电压</a:t>
            </a:r>
            <a:r>
              <a: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的跃变方向。</a:t>
            </a:r>
            <a:endParaRPr lang="zh-CN" altLang="en-US" sz="3200" b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aphicFrame>
        <p:nvGraphicFramePr>
          <p:cNvPr id="44037" name="Object 6"/>
          <p:cNvGraphicFramePr/>
          <p:nvPr/>
        </p:nvGraphicFramePr>
        <p:xfrm>
          <a:off x="685800" y="1628775"/>
          <a:ext cx="3276600" cy="200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" r:id="rId1" imgW="11058525" imgH="6753225" progId="">
                  <p:embed/>
                </p:oleObj>
              </mc:Choice>
              <mc:Fallback>
                <p:oleObj name="" r:id="rId1" imgW="11058525" imgH="6753225" progId="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800" y="1628775"/>
                        <a:ext cx="3276600" cy="2001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628" grpId="0" build="p"/>
      <p:bldP spid="2662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/>
          <p:nvPr/>
        </p:nvGraphicFramePr>
        <p:xfrm>
          <a:off x="990600" y="1608138"/>
          <a:ext cx="3276600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" r:id="rId1" imgW="12315825" imgH="6791325" progId="">
                  <p:embed/>
                </p:oleObj>
              </mc:Choice>
              <mc:Fallback>
                <p:oleObj name="" r:id="rId1" imgW="12315825" imgH="6791325" progId="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0600" y="1608138"/>
                        <a:ext cx="3276600" cy="1806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Rectangle 3"/>
          <p:cNvSpPr>
            <a:spLocks noGrp="1"/>
          </p:cNvSpPr>
          <p:nvPr>
            <p:ph type="title"/>
          </p:nvPr>
        </p:nvSpPr>
        <p:spPr>
          <a:xfrm>
            <a:off x="395288" y="981075"/>
            <a:ext cx="7772400" cy="4953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一般单限比较器</a:t>
            </a:r>
            <a:endParaRPr lang="zh-CN" altLang="en-US" sz="28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27652" name="Object 4"/>
          <p:cNvGraphicFramePr/>
          <p:nvPr/>
        </p:nvGraphicFramePr>
        <p:xfrm>
          <a:off x="4419600" y="1608138"/>
          <a:ext cx="373380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" r:id="rId3" imgW="1955800" imgH="685800" progId="Equation.3">
                  <p:embed/>
                </p:oleObj>
              </mc:Choice>
              <mc:Fallback>
                <p:oleObj name="" r:id="rId3" imgW="1955800" imgH="685800" progId="Equation.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9600" y="1608138"/>
                        <a:ext cx="3733800" cy="1309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5"/>
          <p:cNvSpPr txBox="1"/>
          <p:nvPr/>
        </p:nvSpPr>
        <p:spPr>
          <a:xfrm>
            <a:off x="381000" y="4275138"/>
            <a:ext cx="5486400" cy="1844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）若要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 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则应如何修改电路？</a:t>
            </a:r>
            <a:endParaRPr lang="zh-CN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（2）若要改变曲线跃变方向，则应如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何修改电路？</a:t>
            </a:r>
            <a:endParaRPr lang="zh-CN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（3）若要改变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OL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呢？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7654" name="Object 6"/>
          <p:cNvGraphicFramePr/>
          <p:nvPr/>
        </p:nvGraphicFramePr>
        <p:xfrm>
          <a:off x="5181600" y="2959100"/>
          <a:ext cx="190500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" r:id="rId5" imgW="1015365" imgH="431800" progId="Equation.3">
                  <p:embed/>
                </p:oleObj>
              </mc:Choice>
              <mc:Fallback>
                <p:oleObj name="" r:id="rId5" imgW="1015365" imgH="431800" progId="Equation.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1600" y="2959100"/>
                        <a:ext cx="1905000" cy="80803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/>
          <p:nvPr/>
        </p:nvGraphicFramePr>
        <p:xfrm>
          <a:off x="2286000" y="3028950"/>
          <a:ext cx="12192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6" name="" r:id="rId7" imgW="647700" imgH="228600" progId="Equation.3">
                  <p:embed/>
                </p:oleObj>
              </mc:Choice>
              <mc:Fallback>
                <p:oleObj name="" r:id="rId7" imgW="647700" imgH="228600" progId="Equation.3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6000" y="3028950"/>
                        <a:ext cx="1219200" cy="4302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8"/>
          <p:cNvSpPr/>
          <p:nvPr/>
        </p:nvSpPr>
        <p:spPr>
          <a:xfrm>
            <a:off x="1371600" y="3513138"/>
            <a:ext cx="2362200" cy="492125"/>
          </a:xfrm>
          <a:prstGeom prst="borderCallout1">
            <a:avLst>
              <a:gd name="adj1" fmla="val 23227"/>
              <a:gd name="adj2" fmla="val -3227"/>
              <a:gd name="adj3" fmla="val -210968"/>
              <a:gd name="adj4" fmla="val -11625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作用于反相输入端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7657" name="Object 9"/>
          <p:cNvGraphicFramePr/>
          <p:nvPr/>
        </p:nvGraphicFramePr>
        <p:xfrm>
          <a:off x="6084888" y="4005263"/>
          <a:ext cx="242252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7" name="" r:id="rId9" imgW="8620125" imgH="8677275" progId="">
                  <p:embed/>
                </p:oleObj>
              </mc:Choice>
              <mc:Fallback>
                <p:oleObj name="" r:id="rId9" imgW="8620125" imgH="8677275" progId="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4888" y="4005263"/>
                        <a:ext cx="2422525" cy="2438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"/>
          <p:cNvGraphicFramePr>
            <a:graphicFrameLocks noGrp="1"/>
          </p:cNvGraphicFramePr>
          <p:nvPr>
            <p:ph idx="1"/>
          </p:nvPr>
        </p:nvGraphicFramePr>
        <p:xfrm>
          <a:off x="5867400" y="3932238"/>
          <a:ext cx="10080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" r:id="rId11" imgW="532765" imgH="215900" progId="Equation.3">
                  <p:embed/>
                </p:oleObj>
              </mc:Choice>
              <mc:Fallback>
                <p:oleObj name="" r:id="rId11" imgW="532765" imgH="21590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67400" y="3932238"/>
                        <a:ext cx="1008063" cy="40798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p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>
          <a:xfrm>
            <a:off x="250825" y="836613"/>
            <a:ext cx="5029200" cy="720725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三、滞回比较器</a:t>
            </a:r>
            <a:endParaRPr lang="zh-CN" altLang="en-US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28675" name="Object 3"/>
          <p:cNvGraphicFramePr/>
          <p:nvPr/>
        </p:nvGraphicFramePr>
        <p:xfrm>
          <a:off x="1219200" y="4267200"/>
          <a:ext cx="4095750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" r:id="rId1" imgW="1980565" imgH="660400" progId="Equation.3">
                  <p:embed/>
                </p:oleObj>
              </mc:Choice>
              <mc:Fallback>
                <p:oleObj name="" r:id="rId1" imgW="1980565" imgH="660400" progId="Equation.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9200" y="4267200"/>
                        <a:ext cx="4095750" cy="1366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4"/>
          <p:cNvGraphicFramePr/>
          <p:nvPr/>
        </p:nvGraphicFramePr>
        <p:xfrm>
          <a:off x="6227763" y="2708275"/>
          <a:ext cx="13970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" r:id="rId3" imgW="749300" imgH="457200" progId="Equation.3">
                  <p:embed/>
                </p:oleObj>
              </mc:Choice>
              <mc:Fallback>
                <p:oleObj name="" r:id="rId3" imgW="749300" imgH="457200" progId="Equation.3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7763" y="2708275"/>
                        <a:ext cx="1397000" cy="8540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5"/>
          <p:cNvGraphicFramePr/>
          <p:nvPr/>
        </p:nvGraphicFramePr>
        <p:xfrm>
          <a:off x="5410200" y="4724400"/>
          <a:ext cx="268128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" r:id="rId5" imgW="1294765" imgH="431800" progId="Equation.3">
                  <p:embed/>
                </p:oleObj>
              </mc:Choice>
              <mc:Fallback>
                <p:oleObj name="" r:id="rId5" imgW="1294765" imgH="431800" progId="Equation.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0200" y="4724400"/>
                        <a:ext cx="2681288" cy="89376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6"/>
          <p:cNvGraphicFramePr/>
          <p:nvPr/>
        </p:nvGraphicFramePr>
        <p:xfrm>
          <a:off x="2339975" y="2133600"/>
          <a:ext cx="31242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" r:id="rId7" imgW="10715625" imgH="7019925" progId="">
                  <p:embed/>
                </p:oleObj>
              </mc:Choice>
              <mc:Fallback>
                <p:oleObj name="" r:id="rId7" imgW="10715625" imgH="7019925" progId="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975" y="2133600"/>
                        <a:ext cx="3124200" cy="204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Text Box 11"/>
          <p:cNvSpPr txBox="1"/>
          <p:nvPr/>
        </p:nvSpPr>
        <p:spPr>
          <a:xfrm>
            <a:off x="611188" y="1557338"/>
            <a:ext cx="367347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1.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阈值电压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title"/>
          </p:nvPr>
        </p:nvSpPr>
        <p:spPr>
          <a:xfrm>
            <a:off x="323850" y="836613"/>
            <a:ext cx="4876800" cy="6096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正弦波振荡的条件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81923" name="Object 3"/>
          <p:cNvGraphicFramePr/>
          <p:nvPr/>
        </p:nvGraphicFramePr>
        <p:xfrm>
          <a:off x="1516063" y="3402013"/>
          <a:ext cx="32004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" r:id="rId1" imgW="1599565" imgH="533400" progId="Equation.3">
                  <p:embed/>
                </p:oleObj>
              </mc:Choice>
              <mc:Fallback>
                <p:oleObj name="" r:id="rId1" imgW="1599565" imgH="5334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6063" y="3402013"/>
                        <a:ext cx="3200400" cy="10636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/>
          <p:nvPr/>
        </p:nvGrpSpPr>
        <p:grpSpPr>
          <a:xfrm>
            <a:off x="3854450" y="1560513"/>
            <a:ext cx="3962400" cy="1397000"/>
            <a:chOff x="2448" y="768"/>
            <a:chExt cx="2496" cy="880"/>
          </a:xfrm>
        </p:grpSpPr>
        <p:sp>
          <p:nvSpPr>
            <p:cNvPr id="7172" name="Text Box 5"/>
            <p:cNvSpPr txBox="1"/>
            <p:nvPr/>
          </p:nvSpPr>
          <p:spPr>
            <a:xfrm>
              <a:off x="2448" y="768"/>
              <a:ext cx="2496" cy="5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一旦产生稳定的振荡，则电路的输出量自维持，即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173" name="Object 6"/>
            <p:cNvGraphicFramePr/>
            <p:nvPr/>
          </p:nvGraphicFramePr>
          <p:xfrm>
            <a:off x="3168" y="1344"/>
            <a:ext cx="92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6" name="" r:id="rId3" imgW="735965" imgH="241300" progId="Equation.3">
                    <p:embed/>
                  </p:oleObj>
                </mc:Choice>
                <mc:Fallback>
                  <p:oleObj name="" r:id="rId3" imgW="735965" imgH="241300" progId="Equation.3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68" y="1344"/>
                          <a:ext cx="928" cy="30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/>
          <p:cNvGrpSpPr/>
          <p:nvPr/>
        </p:nvGrpSpPr>
        <p:grpSpPr>
          <a:xfrm>
            <a:off x="4779963" y="3478213"/>
            <a:ext cx="2895600" cy="914400"/>
            <a:chOff x="2832" y="2064"/>
            <a:chExt cx="1824" cy="576"/>
          </a:xfrm>
        </p:grpSpPr>
        <p:grpSp>
          <p:nvGrpSpPr>
            <p:cNvPr id="7175" name="Group 8"/>
            <p:cNvGrpSpPr/>
            <p:nvPr/>
          </p:nvGrpSpPr>
          <p:grpSpPr>
            <a:xfrm>
              <a:off x="2832" y="2064"/>
              <a:ext cx="1824" cy="288"/>
              <a:chOff x="2832" y="1968"/>
              <a:chExt cx="1824" cy="288"/>
            </a:xfrm>
          </p:grpSpPr>
          <p:sp>
            <p:nvSpPr>
              <p:cNvPr id="7176" name="Line 9"/>
              <p:cNvSpPr/>
              <p:nvPr/>
            </p:nvSpPr>
            <p:spPr>
              <a:xfrm>
                <a:off x="2832" y="2112"/>
                <a:ext cx="480" cy="0"/>
              </a:xfrm>
              <a:prstGeom prst="line">
                <a:avLst/>
              </a:prstGeom>
              <a:ln w="19050" cap="flat" cmpd="sng">
                <a:solidFill>
                  <a:srgbClr val="FF3300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7" name="Text Box 10"/>
              <p:cNvSpPr txBox="1"/>
              <p:nvPr/>
            </p:nvSpPr>
            <p:spPr>
              <a:xfrm>
                <a:off x="3264" y="1968"/>
                <a:ext cx="1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幅值平衡条件</a:t>
                </a:r>
                <a:endPara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178" name="Group 11"/>
            <p:cNvGrpSpPr/>
            <p:nvPr/>
          </p:nvGrpSpPr>
          <p:grpSpPr>
            <a:xfrm>
              <a:off x="2832" y="2352"/>
              <a:ext cx="1824" cy="288"/>
              <a:chOff x="2832" y="2256"/>
              <a:chExt cx="1824" cy="288"/>
            </a:xfrm>
          </p:grpSpPr>
          <p:sp>
            <p:nvSpPr>
              <p:cNvPr id="7179" name="Line 12"/>
              <p:cNvSpPr/>
              <p:nvPr/>
            </p:nvSpPr>
            <p:spPr>
              <a:xfrm>
                <a:off x="2832" y="2448"/>
                <a:ext cx="480" cy="0"/>
              </a:xfrm>
              <a:prstGeom prst="line">
                <a:avLst/>
              </a:prstGeom>
              <a:ln w="19050" cap="flat" cmpd="sng">
                <a:solidFill>
                  <a:srgbClr val="FF3300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80" name="Text Box 13"/>
              <p:cNvSpPr txBox="1"/>
              <p:nvPr/>
            </p:nvSpPr>
            <p:spPr>
              <a:xfrm>
                <a:off x="3264" y="2256"/>
                <a:ext cx="1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相位平衡条件</a:t>
                </a:r>
                <a:endPara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" name="Group 14"/>
          <p:cNvGrpSpPr/>
          <p:nvPr/>
        </p:nvGrpSpPr>
        <p:grpSpPr>
          <a:xfrm>
            <a:off x="2711450" y="4608513"/>
            <a:ext cx="2616200" cy="557212"/>
            <a:chOff x="1728" y="2688"/>
            <a:chExt cx="1648" cy="351"/>
          </a:xfrm>
        </p:grpSpPr>
        <p:graphicFrame>
          <p:nvGraphicFramePr>
            <p:cNvPr id="7182" name="Object 15"/>
            <p:cNvGraphicFramePr/>
            <p:nvPr/>
          </p:nvGraphicFramePr>
          <p:xfrm>
            <a:off x="2736" y="2688"/>
            <a:ext cx="640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" name="" r:id="rId5" imgW="508000" imgH="279400" progId="Equation.3">
                    <p:embed/>
                  </p:oleObj>
                </mc:Choice>
                <mc:Fallback>
                  <p:oleObj name="" r:id="rId5" imgW="508000" imgH="279400" progId="Equation.3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36" y="2688"/>
                          <a:ext cx="640" cy="35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3" name="Text Box 16"/>
            <p:cNvSpPr txBox="1"/>
            <p:nvPr/>
          </p:nvSpPr>
          <p:spPr>
            <a:xfrm>
              <a:off x="1728" y="2736"/>
              <a:ext cx="110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起振条件：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1937" name="Text Box 17"/>
          <p:cNvSpPr txBox="1"/>
          <p:nvPr/>
        </p:nvSpPr>
        <p:spPr>
          <a:xfrm>
            <a:off x="723900" y="5218113"/>
            <a:ext cx="762635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要产生正弦波振荡，必须有满足相位条件的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，且在合闸通电时对于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信号有从小到大直至稳幅的过程，即满足起振条件。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185" name="Object 18"/>
          <p:cNvGraphicFramePr/>
          <p:nvPr/>
        </p:nvGraphicFramePr>
        <p:xfrm>
          <a:off x="1187450" y="1484313"/>
          <a:ext cx="2590800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" r:id="rId7" imgW="8201025" imgH="5648325" progId="">
                  <p:embed/>
                </p:oleObj>
              </mc:Choice>
              <mc:Fallback>
                <p:oleObj name="" r:id="rId7" imgW="8201025" imgH="5648325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7450" y="1484313"/>
                        <a:ext cx="2590800" cy="1782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>
          <a:xfrm>
            <a:off x="250825" y="836613"/>
            <a:ext cx="6248400" cy="7620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工作原理及电压传输特性</a:t>
            </a:r>
            <a:endParaRPr lang="zh-CN" altLang="en-US" sz="28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9699" name="Text Box 3"/>
          <p:cNvSpPr txBox="1"/>
          <p:nvPr/>
        </p:nvSpPr>
        <p:spPr>
          <a:xfrm>
            <a:off x="684213" y="4148138"/>
            <a:ext cx="7848600" cy="968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设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＜－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，则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＜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＝+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。此时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 +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，增大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，直至+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，再增大，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才从+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跃变为－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Z。</a:t>
            </a:r>
            <a:endParaRPr lang="zh-CN" altLang="en-US" sz="2400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700" name="Object 4"/>
          <p:cNvGraphicFramePr/>
          <p:nvPr/>
        </p:nvGraphicFramePr>
        <p:xfrm>
          <a:off x="6300788" y="1628775"/>
          <a:ext cx="2438400" cy="243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" r:id="rId1" imgW="21402675" imgH="9620250" progId="">
                  <p:embed/>
                </p:oleObj>
              </mc:Choice>
              <mc:Fallback>
                <p:oleObj name="" r:id="rId1" imgW="21402675" imgH="9620250" progId="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2"/>
                      <a:srcRect l="60001" b="11066"/>
                      <a:stretch>
                        <a:fillRect/>
                      </a:stretch>
                    </p:blipFill>
                    <p:spPr>
                      <a:xfrm>
                        <a:off x="6300788" y="1628775"/>
                        <a:ext cx="2438400" cy="2436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5"/>
          <p:cNvSpPr txBox="1"/>
          <p:nvPr/>
        </p:nvSpPr>
        <p:spPr>
          <a:xfrm>
            <a:off x="685800" y="5100638"/>
            <a:ext cx="8077200" cy="968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设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＞+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，则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＞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＝－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。此时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 －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，减小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，直至－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，再减小，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才从－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跃变为+</a:t>
            </a:r>
            <a:r>
              <a:rPr lang="zh-CN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zh-CN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Z。</a:t>
            </a:r>
            <a:endParaRPr lang="zh-CN" altLang="en-US" sz="2400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6453188" y="2044700"/>
            <a:ext cx="2125662" cy="1798638"/>
            <a:chOff x="3744" y="646"/>
            <a:chExt cx="1339" cy="1133"/>
          </a:xfrm>
        </p:grpSpPr>
        <p:sp>
          <p:nvSpPr>
            <p:cNvPr id="47110" name="Line 7"/>
            <p:cNvSpPr/>
            <p:nvPr/>
          </p:nvSpPr>
          <p:spPr>
            <a:xfrm flipH="1">
              <a:off x="4075" y="1718"/>
              <a:ext cx="1008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11" name="Line 8"/>
            <p:cNvSpPr/>
            <p:nvPr/>
          </p:nvSpPr>
          <p:spPr>
            <a:xfrm flipV="1">
              <a:off x="4078" y="657"/>
              <a:ext cx="0" cy="1079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12" name="Line 9"/>
            <p:cNvSpPr/>
            <p:nvPr/>
          </p:nvSpPr>
          <p:spPr>
            <a:xfrm flipH="1">
              <a:off x="3744" y="646"/>
              <a:ext cx="336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113" name="Line 10"/>
            <p:cNvSpPr/>
            <p:nvPr/>
          </p:nvSpPr>
          <p:spPr>
            <a:xfrm flipH="1">
              <a:off x="4800" y="1779"/>
              <a:ext cx="240" cy="0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7114" name="Line 11"/>
            <p:cNvSpPr/>
            <p:nvPr/>
          </p:nvSpPr>
          <p:spPr>
            <a:xfrm flipV="1">
              <a:off x="4005" y="1392"/>
              <a:ext cx="0" cy="192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47115" name="Line 12"/>
            <p:cNvSpPr/>
            <p:nvPr/>
          </p:nvSpPr>
          <p:spPr>
            <a:xfrm flipH="1">
              <a:off x="3744" y="720"/>
              <a:ext cx="192" cy="0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aphicFrame>
        <p:nvGraphicFramePr>
          <p:cNvPr id="47116" name="Object 13"/>
          <p:cNvGraphicFramePr/>
          <p:nvPr/>
        </p:nvGraphicFramePr>
        <p:xfrm>
          <a:off x="395288" y="1700213"/>
          <a:ext cx="31242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" r:id="rId3" imgW="10715625" imgH="7019925" progId="">
                  <p:embed/>
                </p:oleObj>
              </mc:Choice>
              <mc:Fallback>
                <p:oleObj name="" r:id="rId3" imgW="10715625" imgH="7019925" progId="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288" y="1700213"/>
                        <a:ext cx="3124200" cy="204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7" name="Object 14"/>
          <p:cNvGraphicFramePr/>
          <p:nvPr/>
        </p:nvGraphicFramePr>
        <p:xfrm>
          <a:off x="3635375" y="3213100"/>
          <a:ext cx="13017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" r:id="rId5" imgW="698500" imgH="228600" progId="Equation.3">
                  <p:embed/>
                </p:oleObj>
              </mc:Choice>
              <mc:Fallback>
                <p:oleObj name="" r:id="rId5" imgW="698500" imgH="22860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5375" y="3213100"/>
                        <a:ext cx="1301750" cy="42703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8" name="Object 15"/>
          <p:cNvGraphicFramePr/>
          <p:nvPr/>
        </p:nvGraphicFramePr>
        <p:xfrm>
          <a:off x="3635375" y="2276475"/>
          <a:ext cx="2362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" r:id="rId7" imgW="1294765" imgH="431800" progId="Equation.3">
                  <p:embed/>
                </p:oleObj>
              </mc:Choice>
              <mc:Fallback>
                <p:oleObj name="" r:id="rId7" imgW="1294765" imgH="43180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5375" y="2276475"/>
                        <a:ext cx="2362200" cy="7874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  <p:bldP spid="2970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/>
          <p:nvPr/>
        </p:nvSpPr>
        <p:spPr>
          <a:xfrm>
            <a:off x="379413" y="3843338"/>
            <a:ext cx="8077200" cy="5127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若要电压传输特性曲线左右移动，则应如何修改电路？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0" name="Rectangle 3"/>
          <p:cNvSpPr>
            <a:spLocks noGrp="1"/>
          </p:cNvSpPr>
          <p:nvPr>
            <p:ph type="title"/>
          </p:nvPr>
        </p:nvSpPr>
        <p:spPr>
          <a:xfrm>
            <a:off x="323850" y="908050"/>
            <a:ext cx="8382000" cy="5334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ea typeface="华文行楷" panose="02010800040101010101" pitchFamily="2" charset="-122"/>
              </a:rPr>
              <a:t>讨论一</a:t>
            </a:r>
            <a:r>
              <a:rPr lang="zh-CN" altLang="en-US" sz="3200" dirty="0">
                <a:ea typeface="隶书" panose="02010509060101010101" pitchFamily="49" charset="-122"/>
              </a:rPr>
              <a:t>：</a:t>
            </a:r>
            <a:r>
              <a:rPr lang="zh-CN" altLang="en-US" sz="2800" dirty="0">
                <a:ea typeface="华文行楷" panose="02010800040101010101" pitchFamily="2" charset="-122"/>
              </a:rPr>
              <a:t>如何改变滞回比较器的电压传输特性</a:t>
            </a:r>
            <a:endParaRPr lang="zh-CN" altLang="en-US" sz="2800" dirty="0">
              <a:ea typeface="华文行楷" panose="02010800040101010101" pitchFamily="2" charset="-122"/>
            </a:endParaRPr>
          </a:p>
        </p:txBody>
      </p:sp>
      <p:graphicFrame>
        <p:nvGraphicFramePr>
          <p:cNvPr id="48131" name="Object 4"/>
          <p:cNvGraphicFramePr/>
          <p:nvPr/>
        </p:nvGraphicFramePr>
        <p:xfrm>
          <a:off x="684213" y="1557338"/>
          <a:ext cx="4953000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" r:id="rId1" imgW="20012025" imgH="9610725" progId="">
                  <p:embed/>
                </p:oleObj>
              </mc:Choice>
              <mc:Fallback>
                <p:oleObj name="" r:id="rId1" imgW="20012025" imgH="9610725" progId="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1557338"/>
                        <a:ext cx="4953000" cy="2378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/>
          <p:nvPr/>
        </p:nvGraphicFramePr>
        <p:xfrm>
          <a:off x="5794375" y="1819275"/>
          <a:ext cx="3048000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" r:id="rId3" imgW="12277725" imgH="6981825" progId="">
                  <p:embed/>
                </p:oleObj>
              </mc:Choice>
              <mc:Fallback>
                <p:oleObj name="" r:id="rId3" imgW="12277725" imgH="6981825" progId="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4375" y="1819275"/>
                        <a:ext cx="3048000" cy="173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6"/>
          <p:cNvSpPr txBox="1"/>
          <p:nvPr/>
        </p:nvSpPr>
        <p:spPr>
          <a:xfrm>
            <a:off x="379413" y="4264025"/>
            <a:ext cx="8229600" cy="5127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若要电压传输特性曲线上下移动，则应如何修改电路？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7" name="Rectangle 7"/>
          <p:cNvSpPr/>
          <p:nvPr/>
        </p:nvSpPr>
        <p:spPr>
          <a:xfrm>
            <a:off x="379413" y="4681538"/>
            <a:ext cx="3352800" cy="15525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若要改变输入电压过  阈值电压时输出电压的  跃变方向，则应如何修  改电路？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728" name="AutoShape 8"/>
          <p:cNvSpPr/>
          <p:nvPr/>
        </p:nvSpPr>
        <p:spPr>
          <a:xfrm>
            <a:off x="7618413" y="4797425"/>
            <a:ext cx="1344612" cy="720725"/>
          </a:xfrm>
          <a:prstGeom prst="borderCallout1">
            <a:avLst>
              <a:gd name="adj1" fmla="val 15861"/>
              <a:gd name="adj2" fmla="val -5667"/>
              <a:gd name="adj3" fmla="val -15417"/>
              <a:gd name="adj4" fmla="val -47699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改变输出限幅电路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729" name="Object 9"/>
          <p:cNvGraphicFramePr/>
          <p:nvPr/>
        </p:nvGraphicFramePr>
        <p:xfrm>
          <a:off x="3922713" y="4770438"/>
          <a:ext cx="3124200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" r:id="rId5" imgW="12163425" imgH="6962775" progId="">
                  <p:embed/>
                </p:oleObj>
              </mc:Choice>
              <mc:Fallback>
                <p:oleObj name="" r:id="rId5" imgW="12163425" imgH="6962775" progId="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2713" y="4770438"/>
                        <a:ext cx="3124200" cy="1789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Text Box 10"/>
          <p:cNvSpPr txBox="1"/>
          <p:nvPr/>
        </p:nvSpPr>
        <p:spPr>
          <a:xfrm>
            <a:off x="5865813" y="3043238"/>
            <a:ext cx="25209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向左右移多少？</a:t>
            </a:r>
            <a:endParaRPr lang="zh-CN" altLang="en-US" sz="2400" b="1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/>
      <p:bldP spid="3" grpId="0" build="p"/>
      <p:bldP spid="30727" grpId="0" build="p"/>
      <p:bldP spid="30728" grpId="0" animBg="1"/>
      <p:bldP spid="307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/>
          </p:cNvSpPr>
          <p:nvPr>
            <p:ph type="title"/>
          </p:nvPr>
        </p:nvSpPr>
        <p:spPr>
          <a:xfrm>
            <a:off x="179388" y="765175"/>
            <a:ext cx="4419600" cy="6858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四、窗口比较器</a:t>
            </a:r>
            <a:endParaRPr lang="zh-CN" altLang="en-US" sz="32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graphicFrame>
        <p:nvGraphicFramePr>
          <p:cNvPr id="49154" name="Object 3"/>
          <p:cNvGraphicFramePr/>
          <p:nvPr/>
        </p:nvGraphicFramePr>
        <p:xfrm>
          <a:off x="827088" y="1700213"/>
          <a:ext cx="4114800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" r:id="rId1" imgW="14525625" imgH="7953375" progId="">
                  <p:embed/>
                </p:oleObj>
              </mc:Choice>
              <mc:Fallback>
                <p:oleObj name="" r:id="rId1" imgW="14525625" imgH="7953375" progId="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088" y="1700213"/>
                        <a:ext cx="4114800" cy="225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4"/>
          <p:cNvGraphicFramePr/>
          <p:nvPr/>
        </p:nvGraphicFramePr>
        <p:xfrm>
          <a:off x="369888" y="2354263"/>
          <a:ext cx="8382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4" name="" r:id="rId3" imgW="558165" imgH="215900" progId="Equation.3">
                  <p:embed/>
                </p:oleObj>
              </mc:Choice>
              <mc:Fallback>
                <p:oleObj name="" r:id="rId3" imgW="558165" imgH="2159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888" y="2354263"/>
                        <a:ext cx="838200" cy="3238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2408238" y="2309813"/>
            <a:ext cx="552450" cy="1673225"/>
            <a:chOff x="1517" y="1455"/>
            <a:chExt cx="348" cy="1054"/>
          </a:xfrm>
        </p:grpSpPr>
        <p:graphicFrame>
          <p:nvGraphicFramePr>
            <p:cNvPr id="49157" name="Object 6"/>
            <p:cNvGraphicFramePr/>
            <p:nvPr/>
          </p:nvGraphicFramePr>
          <p:xfrm>
            <a:off x="1571" y="1455"/>
            <a:ext cx="246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5" name="" r:id="rId5" imgW="304800" imgH="228600" progId="Equation.3">
                    <p:embed/>
                  </p:oleObj>
                </mc:Choice>
                <mc:Fallback>
                  <p:oleObj name="" r:id="rId5" imgW="304800" imgH="228600" progId="Equation.3">
                    <p:embed/>
                    <p:pic>
                      <p:nvPicPr>
                        <p:cNvPr id="0" name="图片 319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571" y="1455"/>
                          <a:ext cx="246" cy="185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8" name="Object 7"/>
            <p:cNvGraphicFramePr/>
            <p:nvPr/>
          </p:nvGraphicFramePr>
          <p:xfrm>
            <a:off x="1517" y="2319"/>
            <a:ext cx="348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6" name="" r:id="rId7" imgW="419100" imgH="228600" progId="Equation.3">
                    <p:embed/>
                  </p:oleObj>
                </mc:Choice>
                <mc:Fallback>
                  <p:oleObj name="" r:id="rId7" imgW="419100" imgH="228600" progId="Equation.3">
                    <p:embed/>
                    <p:pic>
                      <p:nvPicPr>
                        <p:cNvPr id="0" name="图片 319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17" y="2319"/>
                          <a:ext cx="348" cy="190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952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Freeform 8"/>
          <p:cNvSpPr/>
          <p:nvPr/>
        </p:nvSpPr>
        <p:spPr>
          <a:xfrm>
            <a:off x="2808288" y="1928813"/>
            <a:ext cx="1905000" cy="1524000"/>
          </a:xfrm>
          <a:custGeom>
            <a:avLst/>
            <a:gdLst/>
            <a:ahLst/>
            <a:cxnLst>
              <a:cxn ang="0">
                <a:pos x="0" y="44824"/>
              </a:cxn>
              <a:cxn ang="0">
                <a:pos x="619699" y="112059"/>
              </a:cxn>
              <a:cxn ang="0">
                <a:pos x="757410" y="717176"/>
              </a:cxn>
              <a:cxn ang="0">
                <a:pos x="1721386" y="784412"/>
              </a:cxn>
              <a:cxn ang="0">
                <a:pos x="1859096" y="1524000"/>
              </a:cxn>
            </a:cxnLst>
            <a:rect l="0" t="0" r="0" b="0"/>
            <a:pathLst>
              <a:path w="1328" h="1088">
                <a:moveTo>
                  <a:pt x="0" y="32"/>
                </a:moveTo>
                <a:cubicBezTo>
                  <a:pt x="172" y="16"/>
                  <a:pt x="344" y="0"/>
                  <a:pt x="432" y="80"/>
                </a:cubicBezTo>
                <a:cubicBezTo>
                  <a:pt x="520" y="160"/>
                  <a:pt x="400" y="432"/>
                  <a:pt x="528" y="512"/>
                </a:cubicBezTo>
                <a:cubicBezTo>
                  <a:pt x="656" y="592"/>
                  <a:pt x="1072" y="464"/>
                  <a:pt x="1200" y="560"/>
                </a:cubicBezTo>
                <a:cubicBezTo>
                  <a:pt x="1328" y="656"/>
                  <a:pt x="1280" y="1000"/>
                  <a:pt x="1296" y="1088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9"/>
          <p:cNvGraphicFramePr/>
          <p:nvPr/>
        </p:nvGraphicFramePr>
        <p:xfrm>
          <a:off x="379413" y="3071813"/>
          <a:ext cx="8191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" name="" r:id="rId9" imgW="545465" imgH="215900" progId="Equation.3">
                  <p:embed/>
                </p:oleObj>
              </mc:Choice>
              <mc:Fallback>
                <p:oleObj name="" r:id="rId9" imgW="545465" imgH="21590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9413" y="3071813"/>
                        <a:ext cx="819150" cy="323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"/>
          <p:cNvGrpSpPr/>
          <p:nvPr/>
        </p:nvGrpSpPr>
        <p:grpSpPr>
          <a:xfrm>
            <a:off x="2427288" y="1600200"/>
            <a:ext cx="533400" cy="1617663"/>
            <a:chOff x="1529" y="1008"/>
            <a:chExt cx="336" cy="1019"/>
          </a:xfrm>
        </p:grpSpPr>
        <p:graphicFrame>
          <p:nvGraphicFramePr>
            <p:cNvPr id="49162" name="Object 11"/>
            <p:cNvGraphicFramePr/>
            <p:nvPr/>
          </p:nvGraphicFramePr>
          <p:xfrm>
            <a:off x="1610" y="1842"/>
            <a:ext cx="246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8" name="" r:id="rId11" imgW="304800" imgH="228600" progId="Equation.3">
                    <p:embed/>
                  </p:oleObj>
                </mc:Choice>
                <mc:Fallback>
                  <p:oleObj name="" r:id="rId11" imgW="304800" imgH="228600" progId="Equation.3">
                    <p:embed/>
                    <p:pic>
                      <p:nvPicPr>
                        <p:cNvPr id="0" name="图片 319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10" y="1842"/>
                          <a:ext cx="246" cy="18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 cap="flat" cmpd="sng">
                          <a:solidFill>
                            <a:schemeClr val="accent2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3" name="Object 12"/>
            <p:cNvGraphicFramePr/>
            <p:nvPr/>
          </p:nvGraphicFramePr>
          <p:xfrm>
            <a:off x="1529" y="1008"/>
            <a:ext cx="336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9" name="" r:id="rId12" imgW="419100" imgH="228600" progId="Equation.3">
                    <p:embed/>
                  </p:oleObj>
                </mc:Choice>
                <mc:Fallback>
                  <p:oleObj name="" r:id="rId12" imgW="419100" imgH="228600" progId="Equation.3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529" y="1008"/>
                          <a:ext cx="336" cy="18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 cap="flat" cmpd="sng">
                          <a:solidFill>
                            <a:schemeClr val="accent2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57" name="Freeform 13"/>
          <p:cNvSpPr/>
          <p:nvPr/>
        </p:nvSpPr>
        <p:spPr>
          <a:xfrm>
            <a:off x="2884488" y="2919413"/>
            <a:ext cx="1447800" cy="800100"/>
          </a:xfrm>
          <a:custGeom>
            <a:avLst/>
            <a:gdLst/>
            <a:ahLst/>
            <a:cxnLst>
              <a:cxn ang="0">
                <a:pos x="0" y="765810"/>
              </a:cxn>
              <a:cxn ang="0">
                <a:pos x="596803" y="697230"/>
              </a:cxn>
              <a:cxn ang="0">
                <a:pos x="663114" y="148590"/>
              </a:cxn>
              <a:cxn ang="0">
                <a:pos x="1326229" y="80010"/>
              </a:cxn>
              <a:cxn ang="0">
                <a:pos x="1392540" y="628650"/>
              </a:cxn>
            </a:cxnLst>
            <a:rect l="0" t="0" r="0" b="0"/>
            <a:pathLst>
              <a:path w="1048" h="560">
                <a:moveTo>
                  <a:pt x="0" y="536"/>
                </a:moveTo>
                <a:cubicBezTo>
                  <a:pt x="176" y="548"/>
                  <a:pt x="352" y="560"/>
                  <a:pt x="432" y="488"/>
                </a:cubicBezTo>
                <a:cubicBezTo>
                  <a:pt x="512" y="416"/>
                  <a:pt x="392" y="176"/>
                  <a:pt x="480" y="104"/>
                </a:cubicBezTo>
                <a:cubicBezTo>
                  <a:pt x="568" y="32"/>
                  <a:pt x="872" y="0"/>
                  <a:pt x="960" y="56"/>
                </a:cubicBezTo>
                <a:cubicBezTo>
                  <a:pt x="1048" y="112"/>
                  <a:pt x="1000" y="376"/>
                  <a:pt x="1008" y="44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58" name="Text Box 14"/>
          <p:cNvSpPr txBox="1"/>
          <p:nvPr/>
        </p:nvSpPr>
        <p:spPr>
          <a:xfrm>
            <a:off x="5076825" y="1770063"/>
            <a:ext cx="38862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RH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－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O2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OM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导通，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截止；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59" name="Text Box 15"/>
          <p:cNvSpPr txBox="1"/>
          <p:nvPr/>
        </p:nvSpPr>
        <p:spPr>
          <a:xfrm>
            <a:off x="5076825" y="3141663"/>
            <a:ext cx="38862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RL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O2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－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OM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导通，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截止；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60" name="Text Box 16"/>
          <p:cNvSpPr txBox="1"/>
          <p:nvPr/>
        </p:nvSpPr>
        <p:spPr>
          <a:xfrm>
            <a:off x="5076825" y="4437063"/>
            <a:ext cx="38862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RL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RH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O2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OM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均截止；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1761" name="Object 17"/>
          <p:cNvGraphicFramePr/>
          <p:nvPr/>
        </p:nvGraphicFramePr>
        <p:xfrm>
          <a:off x="1042988" y="4076700"/>
          <a:ext cx="3352800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" r:id="rId14" imgW="11325225" imgH="5895975" progId="">
                  <p:embed/>
                </p:oleObj>
              </mc:Choice>
              <mc:Fallback>
                <p:oleObj name="" r:id="rId14" imgW="11325225" imgH="5895975" progId="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42988" y="4076700"/>
                        <a:ext cx="3352800" cy="1744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757" grpId="0" animBg="1"/>
      <p:bldP spid="31758" grpId="0" build="p"/>
      <p:bldP spid="31759" grpId="0" build="p"/>
      <p:bldP spid="3176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4" name="Text Box 26"/>
          <p:cNvSpPr txBox="1"/>
          <p:nvPr/>
        </p:nvSpPr>
        <p:spPr>
          <a:xfrm>
            <a:off x="611188" y="4149725"/>
            <a:ext cx="8532812" cy="16986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特点：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无需限幅电路，根据所需输出高、低电平确定电源电压；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可直接驱动集成数字电路；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应用灵活，可具有选通端；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6499225" y="2001838"/>
            <a:ext cx="2327275" cy="2033587"/>
            <a:chOff x="4176" y="576"/>
            <a:chExt cx="1466" cy="1281"/>
          </a:xfrm>
        </p:grpSpPr>
        <p:graphicFrame>
          <p:nvGraphicFramePr>
            <p:cNvPr id="50179" name="Object 3"/>
            <p:cNvGraphicFramePr/>
            <p:nvPr/>
          </p:nvGraphicFramePr>
          <p:xfrm>
            <a:off x="4176" y="576"/>
            <a:ext cx="1466" cy="1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87" name="" r:id="rId1" imgW="7991475" imgH="6981825" progId="">
                    <p:embed/>
                  </p:oleObj>
                </mc:Choice>
                <mc:Fallback>
                  <p:oleObj name="" r:id="rId1" imgW="7991475" imgH="6981825" progId="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176" y="576"/>
                          <a:ext cx="1466" cy="12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0" name="Object 4"/>
            <p:cNvGraphicFramePr/>
            <p:nvPr/>
          </p:nvGraphicFramePr>
          <p:xfrm>
            <a:off x="4368" y="86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88" name="" r:id="rId3" imgW="203200" imgH="203200" progId="Equation.3">
                    <p:embed/>
                  </p:oleObj>
                </mc:Choice>
                <mc:Fallback>
                  <p:oleObj name="" r:id="rId3" imgW="203200" imgH="203200" progId="Equation.3">
                    <p:embed/>
                    <p:pic>
                      <p:nvPicPr>
                        <p:cNvPr id="0" name="图片 320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368" y="864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1" name="Object 5"/>
            <p:cNvGraphicFramePr/>
            <p:nvPr/>
          </p:nvGraphicFramePr>
          <p:xfrm>
            <a:off x="4368" y="134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89" name="" r:id="rId5" imgW="203200" imgH="203200" progId="Equation.3">
                    <p:embed/>
                  </p:oleObj>
                </mc:Choice>
                <mc:Fallback>
                  <p:oleObj name="" r:id="rId5" imgW="203200" imgH="203200" progId="Equation.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68" y="1344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2" name="Object 6"/>
            <p:cNvGraphicFramePr/>
            <p:nvPr/>
          </p:nvGraphicFramePr>
          <p:xfrm>
            <a:off x="5088" y="124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90" name="" r:id="rId7" imgW="203200" imgH="203200" progId="Equation.3">
                    <p:embed/>
                  </p:oleObj>
                </mc:Choice>
                <mc:Fallback>
                  <p:oleObj name="" r:id="rId7" imgW="203200" imgH="203200" progId="Equation.3">
                    <p:embed/>
                    <p:pic>
                      <p:nvPicPr>
                        <p:cNvPr id="0" name="图片 320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88" y="1248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3" name="Object 7"/>
            <p:cNvGraphicFramePr/>
            <p:nvPr/>
          </p:nvGraphicFramePr>
          <p:xfrm>
            <a:off x="5376" y="100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91" name="" r:id="rId9" imgW="203200" imgH="203200" progId="Equation.3">
                    <p:embed/>
                  </p:oleObj>
                </mc:Choice>
                <mc:Fallback>
                  <p:oleObj name="" r:id="rId9" imgW="203200" imgH="203200" progId="Equation.3">
                    <p:embed/>
                    <p:pic>
                      <p:nvPicPr>
                        <p:cNvPr id="0" name="图片 320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376" y="1008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/>
          <p:nvPr/>
        </p:nvGrpSpPr>
        <p:grpSpPr>
          <a:xfrm>
            <a:off x="7261225" y="2681288"/>
            <a:ext cx="228600" cy="627062"/>
            <a:chOff x="4574" y="1689"/>
            <a:chExt cx="144" cy="395"/>
          </a:xfrm>
        </p:grpSpPr>
        <p:graphicFrame>
          <p:nvGraphicFramePr>
            <p:cNvPr id="50185" name="Object 9"/>
            <p:cNvGraphicFramePr/>
            <p:nvPr/>
          </p:nvGraphicFramePr>
          <p:xfrm>
            <a:off x="4574" y="1689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92" name="" r:id="rId11" imgW="139700" imgH="139700" progId="Equation.3">
                    <p:embed/>
                  </p:oleObj>
                </mc:Choice>
                <mc:Fallback>
                  <p:oleObj name="" r:id="rId11" imgW="139700" imgH="13970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74" y="1689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6" name="Object 10"/>
            <p:cNvGraphicFramePr/>
            <p:nvPr/>
          </p:nvGraphicFramePr>
          <p:xfrm>
            <a:off x="4574" y="2006"/>
            <a:ext cx="131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93" name="" r:id="rId13" imgW="126365" imgH="76200" progId="Equation.3">
                    <p:embed/>
                  </p:oleObj>
                </mc:Choice>
                <mc:Fallback>
                  <p:oleObj name="" r:id="rId13" imgW="126365" imgH="76200" progId="Equation.3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574" y="2006"/>
                          <a:ext cx="131" cy="7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0187" name="Object 11"/>
          <p:cNvGraphicFramePr/>
          <p:nvPr/>
        </p:nvGraphicFramePr>
        <p:xfrm>
          <a:off x="250825" y="1773238"/>
          <a:ext cx="3581400" cy="241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4" name="" r:id="rId15" imgW="12372975" imgH="8353425" progId="">
                  <p:embed/>
                </p:oleObj>
              </mc:Choice>
              <mc:Fallback>
                <p:oleObj name="" r:id="rId15" imgW="12372975" imgH="8353425" progId="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0825" y="1773238"/>
                        <a:ext cx="3581400" cy="2417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8" name="Object 12"/>
          <p:cNvGraphicFramePr/>
          <p:nvPr/>
        </p:nvGraphicFramePr>
        <p:xfrm>
          <a:off x="2613025" y="39068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5" name="" r:id="rId17" imgW="203200" imgH="203200" progId="Equation.3">
                  <p:embed/>
                </p:oleObj>
              </mc:Choice>
              <mc:Fallback>
                <p:oleObj name="" r:id="rId17" imgW="203200" imgH="203200" progId="Equation.3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3025" y="3906838"/>
                        <a:ext cx="304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9" name="Object 13"/>
          <p:cNvGraphicFramePr/>
          <p:nvPr/>
        </p:nvGraphicFramePr>
        <p:xfrm>
          <a:off x="250825" y="33734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6" name="" r:id="rId18" imgW="203200" imgH="203200" progId="Equation.3">
                  <p:embed/>
                </p:oleObj>
              </mc:Choice>
              <mc:Fallback>
                <p:oleObj name="" r:id="rId18" imgW="203200" imgH="203200" progId="Equation.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" y="3373438"/>
                        <a:ext cx="304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0" name="Object 14"/>
          <p:cNvGraphicFramePr/>
          <p:nvPr/>
        </p:nvGraphicFramePr>
        <p:xfrm>
          <a:off x="327025" y="23828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7" name="" r:id="rId19" imgW="203200" imgH="203200" progId="Equation.3">
                  <p:embed/>
                </p:oleObj>
              </mc:Choice>
              <mc:Fallback>
                <p:oleObj name="" r:id="rId19" imgW="203200" imgH="203200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025" y="2382838"/>
                        <a:ext cx="304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1" name="Object 15"/>
          <p:cNvGraphicFramePr/>
          <p:nvPr/>
        </p:nvGraphicFramePr>
        <p:xfrm>
          <a:off x="1165225" y="39068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8" name="" r:id="rId20" imgW="203200" imgH="203200" progId="Equation.3">
                  <p:embed/>
                </p:oleObj>
              </mc:Choice>
              <mc:Fallback>
                <p:oleObj name="" r:id="rId20" imgW="203200" imgH="20320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65225" y="3906838"/>
                        <a:ext cx="304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2" name="Object 16"/>
          <p:cNvGraphicFramePr/>
          <p:nvPr/>
        </p:nvGraphicFramePr>
        <p:xfrm>
          <a:off x="1165225" y="17732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9" name="" r:id="rId22" imgW="203200" imgH="203200" progId="Equation.3">
                  <p:embed/>
                </p:oleObj>
              </mc:Choice>
              <mc:Fallback>
                <p:oleObj name="" r:id="rId22" imgW="203200" imgH="203200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65225" y="1773238"/>
                        <a:ext cx="304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3" name="Object 17"/>
          <p:cNvGraphicFramePr/>
          <p:nvPr/>
        </p:nvGraphicFramePr>
        <p:xfrm>
          <a:off x="3451225" y="253523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0" name="" r:id="rId24" imgW="203200" imgH="203200" progId="Equation.3">
                  <p:embed/>
                </p:oleObj>
              </mc:Choice>
              <mc:Fallback>
                <p:oleObj name="" r:id="rId24" imgW="203200" imgH="203200" progId="Equation.3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1225" y="2535238"/>
                        <a:ext cx="3048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4" name="Object 18"/>
          <p:cNvGraphicFramePr/>
          <p:nvPr/>
        </p:nvGraphicFramePr>
        <p:xfrm>
          <a:off x="1622425" y="2230438"/>
          <a:ext cx="533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" r:id="rId25" imgW="355600" imgH="228600" progId="Equation.3">
                  <p:embed/>
                </p:oleObj>
              </mc:Choice>
              <mc:Fallback>
                <p:oleObj name="" r:id="rId25" imgW="355600" imgH="228600" progId="Equation.3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622425" y="2230438"/>
                        <a:ext cx="533400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5" name="Object 19"/>
          <p:cNvGraphicFramePr/>
          <p:nvPr/>
        </p:nvGraphicFramePr>
        <p:xfrm>
          <a:off x="1622425" y="3525838"/>
          <a:ext cx="5143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" r:id="rId27" imgW="342265" imgH="215900" progId="Equation.3">
                  <p:embed/>
                </p:oleObj>
              </mc:Choice>
              <mc:Fallback>
                <p:oleObj name="" r:id="rId27" imgW="342265" imgH="215900" progId="Equation.3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622425" y="3525838"/>
                        <a:ext cx="514350" cy="323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0"/>
          <p:cNvGrpSpPr/>
          <p:nvPr/>
        </p:nvGrpSpPr>
        <p:grpSpPr>
          <a:xfrm>
            <a:off x="3832225" y="2078038"/>
            <a:ext cx="2590800" cy="1987550"/>
            <a:chOff x="2496" y="576"/>
            <a:chExt cx="1632" cy="1252"/>
          </a:xfrm>
        </p:grpSpPr>
        <p:graphicFrame>
          <p:nvGraphicFramePr>
            <p:cNvPr id="50197" name="Object 21"/>
            <p:cNvGraphicFramePr/>
            <p:nvPr/>
          </p:nvGraphicFramePr>
          <p:xfrm>
            <a:off x="2496" y="576"/>
            <a:ext cx="1632" cy="1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3" name="" r:id="rId29" imgW="8334375" imgH="6391275" progId="">
                    <p:embed/>
                  </p:oleObj>
                </mc:Choice>
                <mc:Fallback>
                  <p:oleObj name="" r:id="rId29" imgW="8334375" imgH="6391275" progId="">
                    <p:embed/>
                    <p:pic>
                      <p:nvPicPr>
                        <p:cNvPr id="0" name="图片 3216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2496" y="576"/>
                          <a:ext cx="1632" cy="1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98" name="Object 22"/>
            <p:cNvGraphicFramePr/>
            <p:nvPr/>
          </p:nvGraphicFramePr>
          <p:xfrm>
            <a:off x="2736" y="139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4" name="" r:id="rId31" imgW="203200" imgH="203200" progId="Equation.3">
                    <p:embed/>
                  </p:oleObj>
                </mc:Choice>
                <mc:Fallback>
                  <p:oleObj name="" r:id="rId31" imgW="203200" imgH="203200" progId="Equation.3">
                    <p:embed/>
                    <p:pic>
                      <p:nvPicPr>
                        <p:cNvPr id="0" name="图片 321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36" y="1392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99" name="Object 23"/>
            <p:cNvGraphicFramePr/>
            <p:nvPr/>
          </p:nvGraphicFramePr>
          <p:xfrm>
            <a:off x="2736" y="86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5" name="" r:id="rId32" imgW="203200" imgH="203200" progId="Equation.3">
                    <p:embed/>
                  </p:oleObj>
                </mc:Choice>
                <mc:Fallback>
                  <p:oleObj name="" r:id="rId32" imgW="203200" imgH="203200" progId="Equation.3">
                    <p:embed/>
                    <p:pic>
                      <p:nvPicPr>
                        <p:cNvPr id="0" name="图片 322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36" y="864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200" name="Object 24"/>
            <p:cNvGraphicFramePr/>
            <p:nvPr/>
          </p:nvGraphicFramePr>
          <p:xfrm>
            <a:off x="3408" y="1344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6" name="" r:id="rId33" imgW="203200" imgH="203200" progId="Equation.3">
                    <p:embed/>
                  </p:oleObj>
                </mc:Choice>
                <mc:Fallback>
                  <p:oleObj name="" r:id="rId33" imgW="203200" imgH="203200" progId="Equation.3">
                    <p:embed/>
                    <p:pic>
                      <p:nvPicPr>
                        <p:cNvPr id="0" name="图片 322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408" y="1344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201" name="Object 25"/>
            <p:cNvGraphicFramePr/>
            <p:nvPr/>
          </p:nvGraphicFramePr>
          <p:xfrm>
            <a:off x="3648" y="124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7" name="" r:id="rId34" imgW="203200" imgH="203200" progId="Equation.3">
                    <p:embed/>
                  </p:oleObj>
                </mc:Choice>
                <mc:Fallback>
                  <p:oleObj name="" r:id="rId34" imgW="203200" imgH="203200" progId="Equation.3">
                    <p:embed/>
                    <p:pic>
                      <p:nvPicPr>
                        <p:cNvPr id="0" name="图片 321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648" y="1248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7"/>
          <p:cNvGrpSpPr/>
          <p:nvPr/>
        </p:nvGrpSpPr>
        <p:grpSpPr>
          <a:xfrm>
            <a:off x="4630738" y="2816225"/>
            <a:ext cx="228600" cy="673100"/>
            <a:chOff x="2917" y="1774"/>
            <a:chExt cx="144" cy="424"/>
          </a:xfrm>
        </p:grpSpPr>
        <p:graphicFrame>
          <p:nvGraphicFramePr>
            <p:cNvPr id="50203" name="Object 28"/>
            <p:cNvGraphicFramePr/>
            <p:nvPr/>
          </p:nvGraphicFramePr>
          <p:xfrm>
            <a:off x="2917" y="2054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8" name="" r:id="rId35" imgW="139700" imgH="139700" progId="Equation.3">
                    <p:embed/>
                  </p:oleObj>
                </mc:Choice>
                <mc:Fallback>
                  <p:oleObj name="" r:id="rId35" imgW="139700" imgH="139700" progId="Equation.3">
                    <p:embed/>
                    <p:pic>
                      <p:nvPicPr>
                        <p:cNvPr id="0" name="图片 321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917" y="2054"/>
                          <a:ext cx="144" cy="144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204" name="Object 29"/>
            <p:cNvGraphicFramePr/>
            <p:nvPr/>
          </p:nvGraphicFramePr>
          <p:xfrm>
            <a:off x="2921" y="1774"/>
            <a:ext cx="131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9" name="" r:id="rId36" imgW="126365" imgH="76200" progId="Equation.3">
                    <p:embed/>
                  </p:oleObj>
                </mc:Choice>
                <mc:Fallback>
                  <p:oleObj name="" r:id="rId36" imgW="126365" imgH="76200" progId="Equation.3">
                    <p:embed/>
                    <p:pic>
                      <p:nvPicPr>
                        <p:cNvPr id="0" name="图片 322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921" y="1774"/>
                          <a:ext cx="131" cy="7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205" name="Rectangle 30"/>
          <p:cNvSpPr>
            <a:spLocks noGrp="1"/>
          </p:cNvSpPr>
          <p:nvPr>
            <p:ph type="title"/>
          </p:nvPr>
        </p:nvSpPr>
        <p:spPr>
          <a:xfrm>
            <a:off x="179388" y="836613"/>
            <a:ext cx="5457825" cy="4318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五、集成比较器</a:t>
            </a:r>
            <a:endParaRPr lang="zh-CN" altLang="en-US" sz="32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sp>
        <p:nvSpPr>
          <p:cNvPr id="50206" name="Text Box 31"/>
          <p:cNvSpPr txBox="1"/>
          <p:nvPr/>
        </p:nvSpPr>
        <p:spPr>
          <a:xfrm>
            <a:off x="395288" y="1270000"/>
            <a:ext cx="4191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某型号集成比较器的等效电路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804" name="Text Box 36"/>
          <p:cNvSpPr txBox="1"/>
          <p:nvPr/>
        </p:nvSpPr>
        <p:spPr>
          <a:xfrm>
            <a:off x="611188" y="5734050"/>
            <a:ext cx="7489825" cy="895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响应速度快；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5.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电源电压升高，工作电流增大，工作速度加快。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4" grpId="0" build="p"/>
      <p:bldP spid="3280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/>
          </p:nvPr>
        </p:nvSpPr>
        <p:spPr>
          <a:xfrm>
            <a:off x="684213" y="0"/>
            <a:ext cx="7200900" cy="620713"/>
          </a:xfrm>
          <a:solidFill>
            <a:schemeClr val="bg1"/>
          </a:solidFill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讨论二</a:t>
            </a:r>
            <a:r>
              <a:rPr lang="zh-CN" altLang="en-US" sz="2800" b="1" dirty="0">
                <a:solidFill>
                  <a:schemeClr val="tx1"/>
                </a:solidFill>
              </a:rPr>
              <a:t>：</a:t>
            </a:r>
            <a:r>
              <a:rPr lang="zh-CN" altLang="en-US" sz="2800" dirty="0">
                <a:solidFill>
                  <a:schemeClr val="tx1"/>
                </a:solidFill>
                <a:ea typeface="华文行楷" panose="02010800040101010101" pitchFamily="2" charset="-122"/>
              </a:rPr>
              <a:t>电路的识别及电压传输特性的求解</a:t>
            </a:r>
            <a:endParaRPr lang="zh-CN" altLang="en-US" sz="28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graphicFrame>
        <p:nvGraphicFramePr>
          <p:cNvPr id="51202" name="Object 3"/>
          <p:cNvGraphicFramePr/>
          <p:nvPr/>
        </p:nvGraphicFramePr>
        <p:xfrm>
          <a:off x="684213" y="2133600"/>
          <a:ext cx="7848600" cy="440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" r:id="rId1" imgW="31518225" imgH="17687925" progId="">
                  <p:embed/>
                </p:oleObj>
              </mc:Choice>
              <mc:Fallback>
                <p:oleObj name="" r:id="rId1" imgW="31518225" imgH="17687925" progId="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2133600"/>
                        <a:ext cx="7848600" cy="4405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Text Box 4"/>
          <p:cNvSpPr txBox="1"/>
          <p:nvPr/>
        </p:nvSpPr>
        <p:spPr>
          <a:xfrm>
            <a:off x="395288" y="836613"/>
            <a:ext cx="8316912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已知某型号集成电压比较器内部等效电路如图（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）所示，试判断各电路属于哪种类型电压比较器，标出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的极性，并求解图（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）～（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）各电路的电压传输特性。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7" name="Text Box 5"/>
          <p:cNvSpPr txBox="1"/>
          <p:nvPr/>
        </p:nvSpPr>
        <p:spPr>
          <a:xfrm>
            <a:off x="5724525" y="5445125"/>
            <a:ext cx="2881313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若要有选通端，则应如何修改？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2844800" y="4076700"/>
            <a:ext cx="1152525" cy="647700"/>
            <a:chOff x="1746" y="2568"/>
            <a:chExt cx="726" cy="408"/>
          </a:xfrm>
        </p:grpSpPr>
        <p:sp>
          <p:nvSpPr>
            <p:cNvPr id="51206" name="Line 7"/>
            <p:cNvSpPr/>
            <p:nvPr/>
          </p:nvSpPr>
          <p:spPr>
            <a:xfrm>
              <a:off x="1791" y="2568"/>
              <a:ext cx="0" cy="91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07" name="Oval 8"/>
            <p:cNvSpPr/>
            <p:nvPr/>
          </p:nvSpPr>
          <p:spPr>
            <a:xfrm>
              <a:off x="1768" y="2659"/>
              <a:ext cx="46" cy="4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08" name="Oval 9"/>
            <p:cNvSpPr/>
            <p:nvPr/>
          </p:nvSpPr>
          <p:spPr>
            <a:xfrm>
              <a:off x="1768" y="2840"/>
              <a:ext cx="46" cy="4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09" name="Line 10"/>
            <p:cNvSpPr/>
            <p:nvPr/>
          </p:nvSpPr>
          <p:spPr>
            <a:xfrm>
              <a:off x="1791" y="2886"/>
              <a:ext cx="0" cy="90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0" name="Line 11"/>
            <p:cNvSpPr/>
            <p:nvPr/>
          </p:nvSpPr>
          <p:spPr>
            <a:xfrm>
              <a:off x="1746" y="2976"/>
              <a:ext cx="91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1" name="Line 12"/>
            <p:cNvSpPr/>
            <p:nvPr/>
          </p:nvSpPr>
          <p:spPr>
            <a:xfrm flipV="1">
              <a:off x="1791" y="2659"/>
              <a:ext cx="91" cy="18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2" name="Line 13"/>
            <p:cNvSpPr/>
            <p:nvPr/>
          </p:nvSpPr>
          <p:spPr>
            <a:xfrm>
              <a:off x="1837" y="2750"/>
              <a:ext cx="181" cy="0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13" name="Oval 14"/>
            <p:cNvSpPr/>
            <p:nvPr/>
          </p:nvSpPr>
          <p:spPr>
            <a:xfrm>
              <a:off x="2018" y="2727"/>
              <a:ext cx="46" cy="45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14" name="Text Box 15"/>
            <p:cNvSpPr txBox="1"/>
            <p:nvPr/>
          </p:nvSpPr>
          <p:spPr>
            <a:xfrm>
              <a:off x="2064" y="2614"/>
              <a:ext cx="40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/>
          </p:nvPr>
        </p:nvSpPr>
        <p:spPr>
          <a:xfrm>
            <a:off x="323850" y="765175"/>
            <a:ext cx="8215313" cy="6096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讨论三</a:t>
            </a:r>
            <a:r>
              <a:rPr lang="zh-CN" altLang="en-US" sz="3200" dirty="0">
                <a:solidFill>
                  <a:schemeClr val="tx1"/>
                </a:solidFill>
              </a:rPr>
              <a:t>：</a:t>
            </a:r>
            <a:r>
              <a:rPr lang="zh-CN" altLang="en-US" sz="2800" dirty="0">
                <a:solidFill>
                  <a:schemeClr val="tx1"/>
                </a:solidFill>
                <a:ea typeface="华文行楷" panose="02010800040101010101" pitchFamily="2" charset="-122"/>
              </a:rPr>
              <a:t>从电压传输特性识别电路，画波形</a:t>
            </a:r>
            <a:endParaRPr lang="zh-CN" altLang="en-US" sz="2800" dirty="0">
              <a:ea typeface="华文行楷" panose="02010800040101010101" pitchFamily="2" charset="-122"/>
            </a:endParaRPr>
          </a:p>
        </p:txBody>
      </p:sp>
      <p:sp>
        <p:nvSpPr>
          <p:cNvPr id="53250" name="Text Box 3"/>
          <p:cNvSpPr txBox="1"/>
          <p:nvPr/>
        </p:nvSpPr>
        <p:spPr>
          <a:xfrm>
            <a:off x="671513" y="1270000"/>
            <a:ext cx="77724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已知各电压比较器的电压传输特性如图所示，说出它们各为哪种电压比较器；输入电压为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5sin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ωt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(V)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，画出各电路输出电压的波形。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3251" name="Object 4"/>
          <p:cNvGraphicFramePr/>
          <p:nvPr/>
        </p:nvGraphicFramePr>
        <p:xfrm>
          <a:off x="900113" y="2565400"/>
          <a:ext cx="580866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" r:id="rId1" imgW="20164425" imgH="14106525" progId="">
                  <p:embed/>
                </p:oleObj>
              </mc:Choice>
              <mc:Fallback>
                <p:oleObj name="" r:id="rId1" imgW="20164425" imgH="14106525" progId="">
                  <p:embed/>
                  <p:pic>
                    <p:nvPicPr>
                      <p:cNvPr id="0" name="图片 32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0113" y="2565400"/>
                        <a:ext cx="5808662" cy="406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Text Box 5"/>
          <p:cNvSpPr txBox="1"/>
          <p:nvPr/>
        </p:nvSpPr>
        <p:spPr>
          <a:xfrm>
            <a:off x="5243513" y="5080000"/>
            <a:ext cx="3276600" cy="1187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你能分别组成具有图示电压传输特性的电压比较器电路吗？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6" name="AutoShape 6"/>
          <p:cNvSpPr/>
          <p:nvPr/>
        </p:nvSpPr>
        <p:spPr>
          <a:xfrm>
            <a:off x="2728913" y="4102100"/>
            <a:ext cx="1600200" cy="758825"/>
          </a:xfrm>
          <a:prstGeom prst="borderCallout1">
            <a:avLst>
              <a:gd name="adj1" fmla="val 15065"/>
              <a:gd name="adj2" fmla="val -4764"/>
              <a:gd name="adj3" fmla="val 1676"/>
              <a:gd name="adj4" fmla="val -11806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同相输入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单限比较器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7" name="AutoShape 7"/>
          <p:cNvSpPr/>
          <p:nvPr/>
        </p:nvSpPr>
        <p:spPr>
          <a:xfrm>
            <a:off x="5926138" y="2941638"/>
            <a:ext cx="1603375" cy="766762"/>
          </a:xfrm>
          <a:prstGeom prst="borderCallout1">
            <a:avLst>
              <a:gd name="adj1" fmla="val 14907"/>
              <a:gd name="adj2" fmla="val -4755"/>
              <a:gd name="adj3" fmla="val 65838"/>
              <a:gd name="adj4" fmla="val -17426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反相输入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滞回比较器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8" name="AutoShape 8"/>
          <p:cNvSpPr/>
          <p:nvPr/>
        </p:nvSpPr>
        <p:spPr>
          <a:xfrm>
            <a:off x="1128713" y="5321300"/>
            <a:ext cx="1176337" cy="763588"/>
          </a:xfrm>
          <a:prstGeom prst="borderCallout1">
            <a:avLst>
              <a:gd name="adj1" fmla="val 14968"/>
              <a:gd name="adj2" fmla="val 106477"/>
              <a:gd name="adj3" fmla="val 58630"/>
              <a:gd name="adj4" fmla="val 189069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窗口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比较器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build="p"/>
      <p:bldP spid="35846" grpId="0" animBg="1"/>
      <p:bldP spid="35847" grpId="0" animBg="1"/>
      <p:bldP spid="358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/>
          </p:cNvSpPr>
          <p:nvPr>
            <p:ph type="title"/>
          </p:nvPr>
        </p:nvSpPr>
        <p:spPr>
          <a:xfrm>
            <a:off x="395288" y="836613"/>
            <a:ext cx="8280400" cy="7620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讨论四</a:t>
            </a:r>
            <a:r>
              <a:rPr lang="zh-CN" altLang="en-US" sz="2800" dirty="0">
                <a:solidFill>
                  <a:schemeClr val="tx1"/>
                </a:solidFill>
              </a:rPr>
              <a:t>：</a:t>
            </a:r>
            <a:r>
              <a:rPr lang="zh-CN" altLang="en-US" sz="2800" dirty="0">
                <a:solidFill>
                  <a:schemeClr val="tx1"/>
                </a:solidFill>
                <a:ea typeface="华文行楷" panose="02010800040101010101" pitchFamily="2" charset="-122"/>
              </a:rPr>
              <a:t>带有二极管电路的分析方法</a:t>
            </a:r>
            <a:endParaRPr lang="zh-CN" altLang="en-US" sz="28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graphicFrame>
        <p:nvGraphicFramePr>
          <p:cNvPr id="55298" name="Object 3"/>
          <p:cNvGraphicFramePr/>
          <p:nvPr/>
        </p:nvGraphicFramePr>
        <p:xfrm>
          <a:off x="4787900" y="1700213"/>
          <a:ext cx="3960813" cy="325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" r:id="rId1" imgW="2641600" imgH="2161540" progId="">
                  <p:embed/>
                </p:oleObj>
              </mc:Choice>
              <mc:Fallback>
                <p:oleObj name="" r:id="rId1" imgW="2641600" imgH="2161540" progId="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2"/>
                      <a:srcRect b="-380"/>
                      <a:stretch>
                        <a:fillRect/>
                      </a:stretch>
                    </p:blipFill>
                    <p:spPr>
                      <a:xfrm>
                        <a:off x="4787900" y="1700213"/>
                        <a:ext cx="3960813" cy="32527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4"/>
          <p:cNvGraphicFramePr/>
          <p:nvPr/>
        </p:nvGraphicFramePr>
        <p:xfrm>
          <a:off x="755650" y="1844675"/>
          <a:ext cx="3962400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8" name="" r:id="rId3" imgW="14411325" imgH="8753475" progId="">
                  <p:embed/>
                </p:oleObj>
              </mc:Choice>
              <mc:Fallback>
                <p:oleObj name="" r:id="rId3" imgW="14411325" imgH="8753475" progId="">
                  <p:embed/>
                  <p:pic>
                    <p:nvPicPr>
                      <p:cNvPr id="0" name="图片 32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1844675"/>
                        <a:ext cx="3962400" cy="240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Text Box 5"/>
          <p:cNvSpPr txBox="1"/>
          <p:nvPr/>
        </p:nvSpPr>
        <p:spPr>
          <a:xfrm>
            <a:off x="827088" y="5229225"/>
            <a:ext cx="7704137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首先应判断二极管的工作状态，它们决定于集成运放的输出电压是高电平还是低电平。</a:t>
            </a:r>
            <a:endParaRPr lang="zh-CN" altLang="en-US" sz="2400" b="1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4" name="Text Box 6"/>
          <p:cNvSpPr txBox="1"/>
          <p:nvPr/>
        </p:nvSpPr>
        <p:spPr>
          <a:xfrm>
            <a:off x="1258888" y="4365625"/>
            <a:ext cx="3384550" cy="5127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？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OL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？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/>
          </p:cNvSpPr>
          <p:nvPr>
            <p:ph type="title"/>
          </p:nvPr>
        </p:nvSpPr>
        <p:spPr>
          <a:xfrm>
            <a:off x="457200" y="836613"/>
            <a:ext cx="8229600" cy="581025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ea typeface="华文行楷" panose="02010800040101010101" pitchFamily="2" charset="-122"/>
              </a:rPr>
              <a:t>讨论五：</a:t>
            </a:r>
            <a:r>
              <a:rPr lang="zh-CN" altLang="en-US" sz="2800" b="1" dirty="0"/>
              <a:t>电子电路时测量信号的选择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57346" name="Text Box 4"/>
          <p:cNvSpPr txBox="1"/>
          <p:nvPr/>
        </p:nvSpPr>
        <p:spPr>
          <a:xfrm>
            <a:off x="468313" y="1412875"/>
            <a:ext cx="8316912" cy="45100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现有信号：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① 通频带内某一频率的交流小信号；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② 频率很低（如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10Hz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）且幅值足够大的三角波或锯齿波；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③ 固定的小幅值且足够频率范围的交流小信号；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④ 足够幅值的阶跃信号。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请在括号内填写上述信号①、②、③、④中的一种。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）测量集成运放的转换速率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SR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，应用</a:t>
            </a:r>
            <a:r>
              <a:rPr lang="zh-CN" altLang="en-US" sz="24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）测量放大电路的电压放大倍数，应用</a:t>
            </a:r>
            <a:r>
              <a:rPr lang="zh-CN" altLang="en-US" sz="24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）测量放大电路的输入电阻和输出电阻，应用</a:t>
            </a:r>
            <a:r>
              <a:rPr lang="zh-CN" altLang="en-US" sz="24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）测量放大电路的通频带，应用</a:t>
            </a:r>
            <a:r>
              <a:rPr lang="zh-CN" altLang="en-US" sz="24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（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）放大电路的电压传输特性，应用</a:t>
            </a:r>
            <a:r>
              <a:rPr lang="zh-CN" altLang="en-US" sz="24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/>
          </p:cNvSpPr>
          <p:nvPr>
            <p:ph type="title"/>
          </p:nvPr>
        </p:nvSpPr>
        <p:spPr>
          <a:xfrm>
            <a:off x="179388" y="836613"/>
            <a:ext cx="8229600" cy="652462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ea typeface="华文行楷" panose="02010800040101010101" pitchFamily="2" charset="-122"/>
              </a:rPr>
              <a:t>讨论六：</a:t>
            </a:r>
            <a:r>
              <a:rPr lang="zh-CN" altLang="en-US" sz="2800" dirty="0">
                <a:ea typeface="华文行楷" panose="02010800040101010101" pitchFamily="2" charset="-122"/>
              </a:rPr>
              <a:t>利用</a:t>
            </a:r>
            <a:r>
              <a:rPr lang="en-US" altLang="zh-CN" sz="2800" dirty="0"/>
              <a:t>Multisim</a:t>
            </a:r>
            <a:r>
              <a:rPr lang="zh-CN" altLang="en-US" sz="2800" dirty="0">
                <a:ea typeface="华文行楷" panose="02010800040101010101" pitchFamily="2" charset="-122"/>
              </a:rPr>
              <a:t>分析电压传输特性</a:t>
            </a:r>
            <a:endParaRPr lang="zh-CN" altLang="en-US" sz="2800" dirty="0">
              <a:ea typeface="华文行楷" panose="02010800040101010101" pitchFamily="2" charset="-122"/>
            </a:endParaRPr>
          </a:p>
        </p:txBody>
      </p:sp>
      <p:sp>
        <p:nvSpPr>
          <p:cNvPr id="58370" name="Rectangle 15"/>
          <p:cNvSpPr/>
          <p:nvPr/>
        </p:nvSpPr>
        <p:spPr>
          <a:xfrm>
            <a:off x="0" y="23860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6750" name="Object 14"/>
          <p:cNvGraphicFramePr/>
          <p:nvPr/>
        </p:nvGraphicFramePr>
        <p:xfrm>
          <a:off x="323850" y="1412875"/>
          <a:ext cx="4968875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name="" r:id="rId1" imgW="5591175" imgH="6419850" progId="">
                  <p:embed/>
                </p:oleObj>
              </mc:Choice>
              <mc:Fallback>
                <p:oleObj name="" r:id="rId1" imgW="5591175" imgH="6419850" progId="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2"/>
                      <a:srcRect t="48668" r="2539" b="1189"/>
                      <a:stretch>
                        <a:fillRect/>
                      </a:stretch>
                    </p:blipFill>
                    <p:spPr>
                      <a:xfrm>
                        <a:off x="323850" y="1412875"/>
                        <a:ext cx="4968875" cy="2952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52" name="Picture 16"/>
          <p:cNvPicPr>
            <a:picLocks noChangeAspect="1"/>
          </p:cNvPicPr>
          <p:nvPr/>
        </p:nvPicPr>
        <p:blipFill>
          <a:blip r:embed="rId3"/>
          <a:srcRect l="26404" t="22046" r="55894" b="50673"/>
          <a:stretch>
            <a:fillRect/>
          </a:stretch>
        </p:blipFill>
        <p:spPr>
          <a:xfrm>
            <a:off x="6804025" y="692150"/>
            <a:ext cx="1944688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753" name="Picture 17"/>
          <p:cNvPicPr>
            <a:picLocks noChangeAspect="1"/>
          </p:cNvPicPr>
          <p:nvPr/>
        </p:nvPicPr>
        <p:blipFill>
          <a:blip r:embed="rId4"/>
          <a:srcRect l="28693" t="18820" r="28532" b="28281"/>
          <a:stretch>
            <a:fillRect/>
          </a:stretch>
        </p:blipFill>
        <p:spPr>
          <a:xfrm>
            <a:off x="5327650" y="3068638"/>
            <a:ext cx="3816350" cy="3305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754" name="Picture 18"/>
          <p:cNvPicPr>
            <a:picLocks noChangeAspect="1"/>
          </p:cNvPicPr>
          <p:nvPr/>
        </p:nvPicPr>
        <p:blipFill>
          <a:blip r:embed="rId5"/>
          <a:srcRect l="22174" t="16859" r="24200" b="25508"/>
          <a:stretch>
            <a:fillRect/>
          </a:stretch>
        </p:blipFill>
        <p:spPr>
          <a:xfrm>
            <a:off x="755650" y="2997200"/>
            <a:ext cx="4248150" cy="3384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1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1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/>
          </p:cNvSpPr>
          <p:nvPr>
            <p:ph type="ctrTitle"/>
          </p:nvPr>
        </p:nvSpPr>
        <p:spPr>
          <a:xfrm>
            <a:off x="611188" y="1844675"/>
            <a:ext cx="7772400" cy="6096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§7.3  </a:t>
            </a:r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非正弦波发生电路</a:t>
            </a:r>
            <a:endParaRPr lang="zh-CN" altLang="en-US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9394" name="Text Box 8">
            <a:hlinkClick r:id="rId1" action="ppaction://hlinksldjump"/>
          </p:cNvPr>
          <p:cNvSpPr txBox="1"/>
          <p:nvPr/>
        </p:nvSpPr>
        <p:spPr>
          <a:xfrm>
            <a:off x="2555875" y="2708275"/>
            <a:ext cx="37449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一、常见的非正弦波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59395" name="Text Box 9">
            <a:hlinkClick r:id="rId2" action="ppaction://hlinksldjump"/>
          </p:cNvPr>
          <p:cNvSpPr txBox="1"/>
          <p:nvPr/>
        </p:nvSpPr>
        <p:spPr>
          <a:xfrm>
            <a:off x="2555875" y="3284538"/>
            <a:ext cx="3744913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二、矩形波发生电路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59396" name="Text Box 10">
            <a:hlinkClick r:id="rId3" action="ppaction://hlinksldjump"/>
          </p:cNvPr>
          <p:cNvSpPr txBox="1"/>
          <p:nvPr/>
        </p:nvSpPr>
        <p:spPr>
          <a:xfrm>
            <a:off x="2555875" y="3860800"/>
            <a:ext cx="37449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三、三角波发生电路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59397" name="Text Box 11">
            <a:hlinkClick r:id="rId4" action="ppaction://hlinksldjump"/>
          </p:cNvPr>
          <p:cNvSpPr txBox="1"/>
          <p:nvPr/>
        </p:nvSpPr>
        <p:spPr>
          <a:xfrm>
            <a:off x="2555875" y="4467225"/>
            <a:ext cx="3887788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四、锯齿波发生电路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59398" name="Text Box 12">
            <a:hlinkClick r:id="rId5" action="ppaction://hlinksldjump"/>
          </p:cNvPr>
          <p:cNvSpPr txBox="1"/>
          <p:nvPr/>
        </p:nvSpPr>
        <p:spPr>
          <a:xfrm>
            <a:off x="2555875" y="5084763"/>
            <a:ext cx="3529013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五、波形变换电路</a:t>
            </a:r>
            <a:endParaRPr lang="zh-CN" altLang="en-US" sz="28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/>
          </p:cNvSpPr>
          <p:nvPr>
            <p:ph type="title" sz="quarter"/>
          </p:nvPr>
        </p:nvSpPr>
        <p:spPr>
          <a:xfrm>
            <a:off x="539750" y="908050"/>
            <a:ext cx="8208963" cy="638175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起振与稳幅</a:t>
            </a:r>
            <a:r>
              <a:rPr lang="zh-CN" altLang="en-US" sz="2400" dirty="0">
                <a:latin typeface="宋体" panose="02010600030101010101" pitchFamily="2" charset="-122"/>
              </a:rPr>
              <a:t>：</a:t>
            </a:r>
            <a:r>
              <a:rPr lang="zh-CN" altLang="en-US" sz="2400" b="1" dirty="0">
                <a:latin typeface="宋体" panose="02010600030101010101" pitchFamily="2" charset="-122"/>
              </a:rPr>
              <a:t>输出电压从幅值很小、含有丰富频率，到仅有一种频率且幅值由小逐渐增大直至稳幅。</a:t>
            </a:r>
            <a:endParaRPr lang="zh-CN" altLang="en-US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2947" name="Picture 3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16505" t="24730" r="41411" b="27597"/>
          <a:stretch>
            <a:fillRect/>
          </a:stretch>
        </p:blipFill>
        <p:spPr>
          <a:xfrm>
            <a:off x="1476375" y="1773238"/>
            <a:ext cx="6337300" cy="4752975"/>
          </a:xfrm>
        </p:spPr>
      </p:pic>
      <p:sp>
        <p:nvSpPr>
          <p:cNvPr id="82954" name="AutoShape 10"/>
          <p:cNvSpPr/>
          <p:nvPr/>
        </p:nvSpPr>
        <p:spPr>
          <a:xfrm>
            <a:off x="2124075" y="2378075"/>
            <a:ext cx="1651000" cy="474663"/>
          </a:xfrm>
          <a:prstGeom prst="borderCallout1">
            <a:avLst>
              <a:gd name="adj1" fmla="val 24079"/>
              <a:gd name="adj2" fmla="val 104616"/>
              <a:gd name="adj3" fmla="val 145486"/>
              <a:gd name="adj4" fmla="val 143944"/>
            </a:avLst>
          </a:prstGeom>
          <a:solidFill>
            <a:srgbClr val="66FFFF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很多种频率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/>
          </p:cNvSpPr>
          <p:nvPr>
            <p:ph type="ctrTitle"/>
          </p:nvPr>
        </p:nvSpPr>
        <p:spPr>
          <a:xfrm>
            <a:off x="395288" y="908050"/>
            <a:ext cx="6019800" cy="504825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一、常见的非正弦波</a:t>
            </a:r>
            <a:endParaRPr lang="zh-CN" altLang="en-US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1987" name="Picture 3" descr="Dz0803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2286000"/>
            <a:ext cx="5638800" cy="254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AutoShape 4"/>
          <p:cNvSpPr/>
          <p:nvPr/>
        </p:nvSpPr>
        <p:spPr>
          <a:xfrm>
            <a:off x="838200" y="1676400"/>
            <a:ext cx="1125538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15940"/>
              <a:gd name="adj5" fmla="val 130620"/>
              <a:gd name="adj6" fmla="val 125389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矩形波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89" name="AutoShape 5"/>
          <p:cNvSpPr/>
          <p:nvPr/>
        </p:nvSpPr>
        <p:spPr>
          <a:xfrm>
            <a:off x="2916238" y="1628775"/>
            <a:ext cx="1125537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25954"/>
              <a:gd name="adj5" fmla="val 138435"/>
              <a:gd name="adj6" fmla="val 145838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三角波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90" name="AutoShape 6"/>
          <p:cNvSpPr/>
          <p:nvPr/>
        </p:nvSpPr>
        <p:spPr>
          <a:xfrm>
            <a:off x="5003800" y="1628775"/>
            <a:ext cx="1125538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38787"/>
              <a:gd name="adj5" fmla="val 147556"/>
              <a:gd name="adj6" fmla="val 171227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锯齿波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91" name="AutoShape 7"/>
          <p:cNvSpPr/>
          <p:nvPr/>
        </p:nvSpPr>
        <p:spPr>
          <a:xfrm>
            <a:off x="838200" y="4572000"/>
            <a:ext cx="1125538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26940"/>
              <a:gd name="adj5" fmla="val -121171"/>
              <a:gd name="adj6" fmla="val 147815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尖顶波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92" name="AutoShape 8"/>
          <p:cNvSpPr/>
          <p:nvPr/>
        </p:nvSpPr>
        <p:spPr>
          <a:xfrm>
            <a:off x="3505200" y="4648200"/>
            <a:ext cx="1125538" cy="487363"/>
          </a:xfrm>
          <a:prstGeom prst="borderCallout2">
            <a:avLst>
              <a:gd name="adj1" fmla="val 23454"/>
              <a:gd name="adj2" fmla="val 106769"/>
              <a:gd name="adj3" fmla="val 23454"/>
              <a:gd name="adj4" fmla="val 122991"/>
              <a:gd name="adj5" fmla="val -81759"/>
              <a:gd name="adj6" fmla="val 139917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阶梯波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93" name="Text Box 9"/>
          <p:cNvSpPr txBox="1"/>
          <p:nvPr/>
        </p:nvSpPr>
        <p:spPr>
          <a:xfrm>
            <a:off x="900113" y="5229225"/>
            <a:ext cx="7705725" cy="968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矩形波是基础波形，可通过波形变换得到其它波形。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通过什么电路可将矩形波变为其它几种波形？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9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animBg="1"/>
      <p:bldP spid="41989" grpId="0" animBg="1"/>
      <p:bldP spid="41990" grpId="0" animBg="1"/>
      <p:bldP spid="41991" grpId="0" animBg="1"/>
      <p:bldP spid="41992" grpId="0" animBg="1"/>
      <p:bldP spid="4199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/>
          </p:cNvSpPr>
          <p:nvPr>
            <p:ph type="title"/>
          </p:nvPr>
        </p:nvSpPr>
        <p:spPr>
          <a:xfrm>
            <a:off x="395288" y="908050"/>
            <a:ext cx="5551487" cy="503238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ea typeface="华文行楷" panose="02010800040101010101" pitchFamily="2" charset="-122"/>
              </a:rPr>
              <a:t>二、矩形波发生电路</a:t>
            </a:r>
            <a:endParaRPr lang="zh-CN" altLang="en-US" sz="3200" dirty="0">
              <a:solidFill>
                <a:srgbClr val="FFFF99"/>
              </a:solidFill>
              <a:latin typeface="隶书" panose="02010509060101010101" pitchFamily="49" charset="-122"/>
              <a:ea typeface="华文行楷" panose="02010800040101010101" pitchFamily="2" charset="-122"/>
            </a:endParaRPr>
          </a:p>
        </p:txBody>
      </p:sp>
      <p:sp>
        <p:nvSpPr>
          <p:cNvPr id="43011" name="Rectangle 3"/>
          <p:cNvSpPr>
            <a:spLocks noGrp="1"/>
          </p:cNvSpPr>
          <p:nvPr>
            <p:ph idx="1"/>
          </p:nvPr>
        </p:nvSpPr>
        <p:spPr>
          <a:xfrm>
            <a:off x="303213" y="1498600"/>
            <a:ext cx="8305800" cy="10668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400" dirty="0"/>
              <a:t>         </a:t>
            </a:r>
            <a:r>
              <a:rPr lang="zh-CN" altLang="en-US" sz="2800" b="1" dirty="0"/>
              <a:t>输出</a:t>
            </a:r>
            <a:r>
              <a:rPr lang="zh-CN" altLang="en-US" sz="2800" b="1" dirty="0">
                <a:solidFill>
                  <a:srgbClr val="A50021"/>
                </a:solidFill>
              </a:rPr>
              <a:t>无稳态</a:t>
            </a:r>
            <a:r>
              <a:rPr lang="zh-CN" altLang="en-US" sz="2800" b="1" dirty="0"/>
              <a:t>，</a:t>
            </a:r>
            <a:r>
              <a:rPr lang="zh-CN" altLang="en-US" sz="2800" b="1" dirty="0">
                <a:solidFill>
                  <a:srgbClr val="A50021"/>
                </a:solidFill>
              </a:rPr>
              <a:t>有两个暂态</a:t>
            </a:r>
            <a:r>
              <a:rPr lang="zh-CN" altLang="en-US" sz="2800" b="1" dirty="0"/>
              <a:t>；若输出为高电平时定义为第一暂态，则输出为低电平为第二暂态。</a:t>
            </a:r>
            <a:endParaRPr lang="zh-CN" altLang="en-US" sz="2800" b="1" dirty="0"/>
          </a:p>
        </p:txBody>
      </p:sp>
      <p:sp>
        <p:nvSpPr>
          <p:cNvPr id="43012" name="Text Box 4"/>
          <p:cNvSpPr txBox="1"/>
          <p:nvPr/>
        </p:nvSpPr>
        <p:spPr>
          <a:xfrm>
            <a:off x="684213" y="2565400"/>
            <a:ext cx="8077200" cy="3448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基本组成部分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）开关电路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：因为输出只有高电平和低电平两种情况，即两个暂态；故采用电压比较器。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）反馈网络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：因需自控，在输出为某一暂态时孕育翻转成另一暂态的条件，故应引入反馈。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）延迟环节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：要使两个暂态均维持一定的时间，故采用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环节</a:t>
            </a:r>
            <a:r>
              <a:rPr lang="zh-CN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实现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，从而决定振荡频率</a:t>
            </a:r>
            <a:r>
              <a:rPr lang="zh-CN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。</a:t>
            </a: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  <p:bldP spid="4301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type="title"/>
          </p:nvPr>
        </p:nvSpPr>
        <p:spPr>
          <a:xfrm>
            <a:off x="395288" y="981075"/>
            <a:ext cx="2565400" cy="4572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电路组成</a:t>
            </a:r>
            <a:endParaRPr lang="zh-CN" altLang="en-US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44035" name="Object 3"/>
          <p:cNvGraphicFramePr/>
          <p:nvPr/>
        </p:nvGraphicFramePr>
        <p:xfrm>
          <a:off x="1524000" y="4681538"/>
          <a:ext cx="26670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" r:id="rId1" imgW="1294765" imgH="431800" progId="Equation.DSMT4">
                  <p:embed/>
                </p:oleObj>
              </mc:Choice>
              <mc:Fallback>
                <p:oleObj name="" r:id="rId1" imgW="1294765" imgH="431800" progId="Equation.DSMT4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0" y="4681538"/>
                        <a:ext cx="2667000" cy="885825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6" name="Picture 4" descr="Dz080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557338"/>
            <a:ext cx="2590800" cy="22367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3494" name="Object 7"/>
          <p:cNvGraphicFramePr/>
          <p:nvPr/>
        </p:nvGraphicFramePr>
        <p:xfrm>
          <a:off x="685800" y="1481138"/>
          <a:ext cx="3581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" r:id="rId4" imgW="11849100" imgH="8582025" progId="">
                  <p:embed/>
                </p:oleObj>
              </mc:Choice>
              <mc:Fallback>
                <p:oleObj name="" r:id="rId4" imgW="11849100" imgH="8582025" progId="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</a:blip>
                      <a:srcRect l="-4546" t="-6274" r="-2272" b="-3529"/>
                      <a:stretch>
                        <a:fillRect/>
                      </a:stretch>
                    </p:blipFill>
                    <p:spPr>
                      <a:xfrm>
                        <a:off x="685800" y="1481138"/>
                        <a:ext cx="3581400" cy="2667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/>
          <p:nvPr/>
        </p:nvGrpSpPr>
        <p:grpSpPr>
          <a:xfrm>
            <a:off x="1600200" y="2090738"/>
            <a:ext cx="2590800" cy="2057400"/>
            <a:chOff x="912" y="960"/>
            <a:chExt cx="1632" cy="1296"/>
          </a:xfrm>
        </p:grpSpPr>
        <p:sp>
          <p:nvSpPr>
            <p:cNvPr id="63496" name="Line 9"/>
            <p:cNvSpPr/>
            <p:nvPr/>
          </p:nvSpPr>
          <p:spPr>
            <a:xfrm flipV="1">
              <a:off x="912" y="1008"/>
              <a:ext cx="0" cy="1248"/>
            </a:xfrm>
            <a:prstGeom prst="line">
              <a:avLst/>
            </a:prstGeom>
            <a:ln w="9525" cap="flat" cmpd="sng">
              <a:solidFill>
                <a:srgbClr val="FF3399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63497" name="Line 10"/>
            <p:cNvSpPr/>
            <p:nvPr/>
          </p:nvSpPr>
          <p:spPr>
            <a:xfrm>
              <a:off x="912" y="960"/>
              <a:ext cx="1632" cy="0"/>
            </a:xfrm>
            <a:prstGeom prst="line">
              <a:avLst/>
            </a:prstGeom>
            <a:ln w="9525" cap="flat" cmpd="sng">
              <a:solidFill>
                <a:srgbClr val="FF3399"/>
              </a:solidFill>
              <a:prstDash val="lgDash"/>
              <a:round/>
              <a:headEnd type="none" w="med" len="med"/>
              <a:tailEnd type="none" w="med" len="med"/>
            </a:ln>
          </p:spPr>
        </p:sp>
      </p:grpSp>
      <p:sp>
        <p:nvSpPr>
          <p:cNvPr id="44043" name="AutoShape 11"/>
          <p:cNvSpPr/>
          <p:nvPr/>
        </p:nvSpPr>
        <p:spPr>
          <a:xfrm>
            <a:off x="1524000" y="4148138"/>
            <a:ext cx="1219200" cy="406400"/>
          </a:xfrm>
          <a:prstGeom prst="borderCallout1">
            <a:avLst>
              <a:gd name="adj1" fmla="val 28125"/>
              <a:gd name="adj2" fmla="val -6250"/>
              <a:gd name="adj3" fmla="val -88282"/>
              <a:gd name="adj4" fmla="val -14713"/>
            </a:avLst>
          </a:prstGeom>
          <a:solidFill>
            <a:srgbClr val="FFFFCC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RC </a:t>
            </a: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回路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1143000" y="1633538"/>
            <a:ext cx="2743200" cy="838200"/>
            <a:chOff x="672" y="1056"/>
            <a:chExt cx="1728" cy="528"/>
          </a:xfrm>
        </p:grpSpPr>
        <p:sp>
          <p:nvSpPr>
            <p:cNvPr id="63500" name="Line 13"/>
            <p:cNvSpPr/>
            <p:nvPr/>
          </p:nvSpPr>
          <p:spPr>
            <a:xfrm>
              <a:off x="672" y="1056"/>
              <a:ext cx="0" cy="432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3501" name="Line 14"/>
            <p:cNvSpPr/>
            <p:nvPr/>
          </p:nvSpPr>
          <p:spPr>
            <a:xfrm flipV="1">
              <a:off x="2400" y="1056"/>
              <a:ext cx="0" cy="528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502" name="Line 15"/>
            <p:cNvSpPr/>
            <p:nvPr/>
          </p:nvSpPr>
          <p:spPr>
            <a:xfrm flipH="1">
              <a:off x="672" y="1056"/>
              <a:ext cx="1728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44048" name="Object 16"/>
          <p:cNvGraphicFramePr/>
          <p:nvPr/>
        </p:nvGraphicFramePr>
        <p:xfrm>
          <a:off x="4038600" y="2166938"/>
          <a:ext cx="5461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" r:id="rId6" imgW="329565" imgH="215900" progId="Equation.3">
                  <p:embed/>
                </p:oleObj>
              </mc:Choice>
              <mc:Fallback>
                <p:oleObj name="" r:id="rId6" imgW="329565" imgH="215900" progId="Equation.3">
                  <p:embed/>
                  <p:pic>
                    <p:nvPicPr>
                      <p:cNvPr id="0" name="图片 322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38600" y="2166938"/>
                        <a:ext cx="546100" cy="357187"/>
                      </a:xfrm>
                      <a:prstGeom prst="rect">
                        <a:avLst/>
                      </a:prstGeom>
                      <a:solidFill>
                        <a:srgbClr val="FF33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9" name="Text Box 17"/>
          <p:cNvSpPr txBox="1"/>
          <p:nvPr/>
        </p:nvSpPr>
        <p:spPr>
          <a:xfrm>
            <a:off x="2057400" y="3690938"/>
            <a:ext cx="1524000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滞回比较器</a:t>
            </a:r>
            <a:endParaRPr lang="zh-CN" altLang="en-US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4050" name="Object 18"/>
          <p:cNvGraphicFramePr/>
          <p:nvPr/>
        </p:nvGraphicFramePr>
        <p:xfrm>
          <a:off x="3886200" y="2776538"/>
          <a:ext cx="5461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" r:id="rId8" imgW="329565" imgH="215900" progId="Equation.3">
                  <p:embed/>
                </p:oleObj>
              </mc:Choice>
              <mc:Fallback>
                <p:oleObj name="" r:id="rId8" imgW="329565" imgH="215900" progId="Equation.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6200" y="2776538"/>
                        <a:ext cx="546100" cy="3571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9"/>
          <p:cNvGrpSpPr/>
          <p:nvPr/>
        </p:nvGrpSpPr>
        <p:grpSpPr>
          <a:xfrm>
            <a:off x="1371600" y="1938338"/>
            <a:ext cx="2209800" cy="533400"/>
            <a:chOff x="864" y="1296"/>
            <a:chExt cx="1392" cy="336"/>
          </a:xfrm>
        </p:grpSpPr>
        <p:sp>
          <p:nvSpPr>
            <p:cNvPr id="63507" name="Line 20"/>
            <p:cNvSpPr/>
            <p:nvPr/>
          </p:nvSpPr>
          <p:spPr>
            <a:xfrm flipV="1">
              <a:off x="2256" y="1296"/>
              <a:ext cx="0" cy="336"/>
            </a:xfrm>
            <a:prstGeom prst="line">
              <a:avLst/>
            </a:prstGeom>
            <a:ln w="28575" cap="flat" cmpd="sng">
              <a:solidFill>
                <a:srgbClr val="339966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63508" name="Line 21"/>
            <p:cNvSpPr/>
            <p:nvPr/>
          </p:nvSpPr>
          <p:spPr>
            <a:xfrm flipH="1">
              <a:off x="864" y="1296"/>
              <a:ext cx="1392" cy="0"/>
            </a:xfrm>
            <a:prstGeom prst="line">
              <a:avLst/>
            </a:prstGeom>
            <a:ln w="28575" cap="flat" cmpd="sng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509" name="Line 22"/>
            <p:cNvSpPr/>
            <p:nvPr/>
          </p:nvSpPr>
          <p:spPr>
            <a:xfrm>
              <a:off x="864" y="1296"/>
              <a:ext cx="0" cy="192"/>
            </a:xfrm>
            <a:prstGeom prst="line">
              <a:avLst/>
            </a:prstGeom>
            <a:ln w="28575" cap="flat" cmpd="sng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" name="组合 4"/>
          <p:cNvGrpSpPr/>
          <p:nvPr/>
        </p:nvGrpSpPr>
        <p:grpSpPr>
          <a:xfrm>
            <a:off x="4584700" y="3691255"/>
            <a:ext cx="4572000" cy="990283"/>
            <a:chOff x="7200" y="5933"/>
            <a:chExt cx="7200" cy="1560"/>
          </a:xfrm>
        </p:grpSpPr>
        <p:sp>
          <p:nvSpPr>
            <p:cNvPr id="44037" name="Text Box 5"/>
            <p:cNvSpPr txBox="1"/>
            <p:nvPr/>
          </p:nvSpPr>
          <p:spPr>
            <a:xfrm>
              <a:off x="7200" y="5933"/>
              <a:ext cx="7200" cy="153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正向充电：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）→ 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→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→</a:t>
              </a:r>
              <a:r>
                <a:rPr lang="zh-CN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地</a:t>
              </a:r>
              <a:endParaRPr lang="zh-CN" altLang="en-US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3510" name="Object 24"/>
            <p:cNvGraphicFramePr/>
            <p:nvPr/>
          </p:nvGraphicFramePr>
          <p:xfrm>
            <a:off x="10688" y="6750"/>
            <a:ext cx="578" cy="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7" name="" r:id="rId10" imgW="177800" imgH="227965" progId="Equation.DSMT4">
                    <p:embed/>
                  </p:oleObj>
                </mc:Choice>
                <mc:Fallback>
                  <p:oleObj name="" r:id="rId10" imgW="177800" imgH="227965" progId="Equation.DSMT4">
                    <p:embed/>
                    <p:pic>
                      <p:nvPicPr>
                        <p:cNvPr id="0" name="图片 323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688" y="6750"/>
                          <a:ext cx="578" cy="7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/>
          <p:cNvGrpSpPr/>
          <p:nvPr/>
        </p:nvGrpSpPr>
        <p:grpSpPr>
          <a:xfrm>
            <a:off x="4584700" y="4590415"/>
            <a:ext cx="4343400" cy="1019492"/>
            <a:chOff x="7200" y="7253"/>
            <a:chExt cx="6840" cy="1605"/>
          </a:xfrm>
        </p:grpSpPr>
        <p:sp>
          <p:nvSpPr>
            <p:cNvPr id="44038" name="Text Box 6"/>
            <p:cNvSpPr txBox="1"/>
            <p:nvPr/>
          </p:nvSpPr>
          <p:spPr>
            <a:xfrm>
              <a:off x="7200" y="7253"/>
              <a:ext cx="6840" cy="153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反向充电： 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地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→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→ 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→ 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（－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3511" name="Object 25"/>
            <p:cNvGraphicFramePr/>
            <p:nvPr/>
          </p:nvGraphicFramePr>
          <p:xfrm>
            <a:off x="9563" y="8101"/>
            <a:ext cx="590" cy="7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8" name="" r:id="rId12" imgW="177800" imgH="227965" progId="Equation.DSMT4">
                    <p:embed/>
                  </p:oleObj>
                </mc:Choice>
                <mc:Fallback>
                  <p:oleObj name="" r:id="rId12" imgW="177800" imgH="227965" progId="Equation.DSMT4">
                    <p:embed/>
                    <p:pic>
                      <p:nvPicPr>
                        <p:cNvPr id="0" name="图片 323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3" y="8101"/>
                          <a:ext cx="590" cy="7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3" grpId="0" animBg="1"/>
      <p:bldP spid="440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type="title"/>
          </p:nvPr>
        </p:nvSpPr>
        <p:spPr>
          <a:xfrm>
            <a:off x="250825" y="981075"/>
            <a:ext cx="8153400" cy="3810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工作原理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分析方法</a:t>
            </a:r>
            <a:endParaRPr lang="zh-CN" altLang="en-US" sz="28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687388" y="1524000"/>
            <a:ext cx="8001000" cy="1844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方法一：</a:t>
            </a:r>
            <a:r>
              <a:rPr kumimoji="1" lang="zh-CN" altLang="en-US" sz="2400" b="1" kern="1200" cap="none" spc="0" normalizeH="0" baseline="0" noProof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设电路已振荡，且在某一暂态，看是否能自动翻转为另一暂态，并能再回到原暂态。</a:t>
            </a:r>
            <a:endParaRPr kumimoji="1" lang="zh-CN" altLang="en-US" sz="2400" b="1" kern="1200" cap="none" spc="0" normalizeH="0" baseline="0" noProof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1" lang="zh-CN" altLang="en-US" sz="2400" b="1" kern="1200" cap="none" spc="0" normalizeH="0" baseline="0" noProof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方法二：</a:t>
            </a:r>
            <a:r>
              <a:rPr kumimoji="1" lang="zh-CN" altLang="en-US" sz="2400" b="1" kern="1200" cap="none" spc="0" normalizeH="0" baseline="0" noProof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电路合闸通电，分析电路是否有两个暂态，而无稳态。</a:t>
            </a:r>
            <a:endParaRPr kumimoji="1" lang="zh-CN" altLang="en-US" sz="2400" b="1" kern="1200" cap="none" spc="0" normalizeH="0" baseline="0" noProof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" name="Text Box 4"/>
          <p:cNvSpPr txBox="1"/>
          <p:nvPr/>
        </p:nvSpPr>
        <p:spPr>
          <a:xfrm>
            <a:off x="4357688" y="3373438"/>
            <a:ext cx="4464050" cy="2720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设合闸通电时电容上电压为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上升，则产生正反馈过程：</a:t>
            </a:r>
            <a:endParaRPr lang="zh-CN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↑→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↑→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↑↑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直至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，为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第一暂态。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4516" name="Object 5"/>
          <p:cNvGraphicFramePr/>
          <p:nvPr/>
        </p:nvGraphicFramePr>
        <p:xfrm>
          <a:off x="611188" y="3429000"/>
          <a:ext cx="3581400" cy="263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" r:id="rId1" imgW="12087225" imgH="8886825" progId="">
                  <p:embed/>
                </p:oleObj>
              </mc:Choice>
              <mc:Fallback>
                <p:oleObj name="" r:id="rId1" imgW="12087225" imgH="8886825" progId="">
                  <p:embed/>
                  <p:pic>
                    <p:nvPicPr>
                      <p:cNvPr id="0" name="图片 32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188" y="3429000"/>
                        <a:ext cx="3581400" cy="2633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  <p:bldP spid="45060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/>
          </p:cNvSpPr>
          <p:nvPr>
            <p:ph type="title"/>
          </p:nvPr>
        </p:nvSpPr>
        <p:spPr>
          <a:xfrm>
            <a:off x="755650" y="188913"/>
            <a:ext cx="2952750" cy="431800"/>
          </a:xfrm>
          <a:solidFill>
            <a:schemeClr val="bg1"/>
          </a:solidFill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工作原理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</a:rPr>
              <a:t>：</a:t>
            </a:r>
            <a:endParaRPr lang="zh-CN" altLang="en-US" sz="28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6083" name="Text Box 3"/>
          <p:cNvSpPr txBox="1"/>
          <p:nvPr/>
        </p:nvSpPr>
        <p:spPr>
          <a:xfrm>
            <a:off x="468313" y="3573463"/>
            <a:ext cx="8064500" cy="140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电容正向充电，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↑→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→∞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但当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时，再增大，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从+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跃变为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＝－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电路进入</a:t>
            </a:r>
            <a:r>
              <a:rPr lang="zh-CN" altLang="zh-CN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第二暂态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4" name="Text Box 4"/>
          <p:cNvSpPr txBox="1"/>
          <p:nvPr/>
        </p:nvSpPr>
        <p:spPr>
          <a:xfrm>
            <a:off x="539750" y="4941888"/>
            <a:ext cx="8229600" cy="140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电容反向充电，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↑→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↓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→∞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→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－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但当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N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＝－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时，再减小，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从－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跃变为+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</a:t>
            </a:r>
            <a:r>
              <a:rPr lang="zh-CN" altLang="zh-CN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返回第一暂态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5540" name="Picture 5" descr="Dz080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363" y="1341438"/>
            <a:ext cx="2590800" cy="22367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5541" name="Object 6"/>
          <p:cNvGraphicFramePr/>
          <p:nvPr/>
        </p:nvGraphicFramePr>
        <p:xfrm>
          <a:off x="684213" y="836613"/>
          <a:ext cx="3581400" cy="263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name="" r:id="rId2" imgW="12087225" imgH="8886825" progId="">
                  <p:embed/>
                </p:oleObj>
              </mc:Choice>
              <mc:Fallback>
                <p:oleObj name="" r:id="rId2" imgW="12087225" imgH="8886825" progId="">
                  <p:embed/>
                  <p:pic>
                    <p:nvPicPr>
                      <p:cNvPr id="0" name="图片 327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4213" y="836613"/>
                        <a:ext cx="3581400" cy="2633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Text Box 7"/>
          <p:cNvSpPr txBox="1"/>
          <p:nvPr/>
        </p:nvSpPr>
        <p:spPr>
          <a:xfrm>
            <a:off x="3924300" y="692150"/>
            <a:ext cx="5029200" cy="530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第一暂态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  <p:bldP spid="4608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Dz080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350" y="1343025"/>
            <a:ext cx="2943225" cy="312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2" name="Text Box 3"/>
          <p:cNvSpPr txBox="1"/>
          <p:nvPr/>
        </p:nvSpPr>
        <p:spPr>
          <a:xfrm>
            <a:off x="1066800" y="7620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7108" name="Object 4"/>
          <p:cNvGraphicFramePr/>
          <p:nvPr/>
        </p:nvGraphicFramePr>
        <p:xfrm>
          <a:off x="1047750" y="4695825"/>
          <a:ext cx="70866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" r:id="rId2" imgW="3375025" imgH="203200" progId="Equation.3">
                  <p:embed/>
                </p:oleObj>
              </mc:Choice>
              <mc:Fallback>
                <p:oleObj name="" r:id="rId2" imgW="3375025" imgH="203200" progId="Equation.3">
                  <p:embed/>
                  <p:pic>
                    <p:nvPicPr>
                      <p:cNvPr id="0" name="图片 32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7750" y="4695825"/>
                        <a:ext cx="7086600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/>
          <p:nvPr/>
        </p:nvGraphicFramePr>
        <p:xfrm>
          <a:off x="1809750" y="5229225"/>
          <a:ext cx="27178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" r:id="rId4" imgW="1294765" imgH="431800" progId="Equation.DSMT4">
                  <p:embed/>
                </p:oleObj>
              </mc:Choice>
              <mc:Fallback>
                <p:oleObj name="" r:id="rId4" imgW="1294765" imgH="431800" progId="Equation.DSMT4">
                  <p:embed/>
                  <p:pic>
                    <p:nvPicPr>
                      <p:cNvPr id="0" name="图片 32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9750" y="5229225"/>
                        <a:ext cx="2717800" cy="9048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6"/>
          <p:cNvGraphicFramePr/>
          <p:nvPr/>
        </p:nvGraphicFramePr>
        <p:xfrm>
          <a:off x="4643438" y="5229225"/>
          <a:ext cx="291465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" r:id="rId6" imgW="1307465" imgH="393700" progId="Equation.3">
                  <p:embed/>
                </p:oleObj>
              </mc:Choice>
              <mc:Fallback>
                <p:oleObj name="" r:id="rId6" imgW="1307465" imgH="393700" progId="Equation.3">
                  <p:embed/>
                  <p:pic>
                    <p:nvPicPr>
                      <p:cNvPr id="0" name="图片 327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3438" y="5229225"/>
                        <a:ext cx="2914650" cy="87788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chemeClr val="tx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AutoShape 7"/>
          <p:cNvSpPr/>
          <p:nvPr/>
        </p:nvSpPr>
        <p:spPr>
          <a:xfrm>
            <a:off x="6610350" y="4238625"/>
            <a:ext cx="1447800" cy="436563"/>
          </a:xfrm>
          <a:prstGeom prst="borderCallout1">
            <a:avLst>
              <a:gd name="adj1" fmla="val 26181"/>
              <a:gd name="adj2" fmla="val -5264"/>
              <a:gd name="adj3" fmla="val 2546"/>
              <a:gd name="adj4" fmla="val -78949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脉冲宽度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7" name="Rectangle 8"/>
          <p:cNvSpPr>
            <a:spLocks noGrp="1"/>
          </p:cNvSpPr>
          <p:nvPr>
            <p:ph type="title"/>
          </p:nvPr>
        </p:nvSpPr>
        <p:spPr>
          <a:xfrm>
            <a:off x="323850" y="908050"/>
            <a:ext cx="3429000" cy="4572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4. </a:t>
            </a:r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波形分析</a:t>
            </a:r>
            <a:endParaRPr lang="zh-CN" altLang="en-US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66568" name="Object 9"/>
          <p:cNvGraphicFramePr/>
          <p:nvPr/>
        </p:nvGraphicFramePr>
        <p:xfrm>
          <a:off x="895350" y="1647825"/>
          <a:ext cx="3581400" cy="263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" r:id="rId8" imgW="12087225" imgH="8886825" progId="">
                  <p:embed/>
                </p:oleObj>
              </mc:Choice>
              <mc:Fallback>
                <p:oleObj name="" r:id="rId8" imgW="12087225" imgH="8886825" progId="">
                  <p:embed/>
                  <p:pic>
                    <p:nvPicPr>
                      <p:cNvPr id="0" name="图片 327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5350" y="1647825"/>
                        <a:ext cx="3581400" cy="2633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2"/>
          <p:cNvGraphicFramePr/>
          <p:nvPr/>
        </p:nvGraphicFramePr>
        <p:xfrm>
          <a:off x="2852738" y="2878138"/>
          <a:ext cx="3581400" cy="263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" r:id="rId1" imgW="12087225" imgH="8886825" progId="">
                  <p:embed/>
                </p:oleObj>
              </mc:Choice>
              <mc:Fallback>
                <p:oleObj name="" r:id="rId1" imgW="12087225" imgH="8886825" progId="">
                  <p:embed/>
                  <p:pic>
                    <p:nvPicPr>
                      <p:cNvPr id="0" name="图片 32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52738" y="2878138"/>
                        <a:ext cx="3581400" cy="2633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6" name="Rectangle 4"/>
          <p:cNvSpPr>
            <a:spLocks noGrp="1"/>
          </p:cNvSpPr>
          <p:nvPr>
            <p:ph type="title"/>
          </p:nvPr>
        </p:nvSpPr>
        <p:spPr>
          <a:xfrm>
            <a:off x="323850" y="908050"/>
            <a:ext cx="4343400" cy="4572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5. </a:t>
            </a:r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占空比可调电路</a:t>
            </a:r>
            <a:endParaRPr lang="zh-CN" altLang="en-US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5372100" y="1658938"/>
            <a:ext cx="1976438" cy="2286000"/>
            <a:chOff x="3384" y="864"/>
            <a:chExt cx="1245" cy="1440"/>
          </a:xfrm>
        </p:grpSpPr>
        <p:graphicFrame>
          <p:nvGraphicFramePr>
            <p:cNvPr id="67588" name="Object 6"/>
            <p:cNvGraphicFramePr/>
            <p:nvPr/>
          </p:nvGraphicFramePr>
          <p:xfrm>
            <a:off x="3552" y="864"/>
            <a:ext cx="1077" cy="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64" name="" r:id="rId3" imgW="5400675" imgH="4010025" progId="">
                    <p:embed/>
                  </p:oleObj>
                </mc:Choice>
                <mc:Fallback>
                  <p:oleObj name="" r:id="rId3" imgW="5400675" imgH="4010025" progId="">
                    <p:embed/>
                    <p:pic>
                      <p:nvPicPr>
                        <p:cNvPr id="0" name="图片 328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52" y="864"/>
                          <a:ext cx="1077" cy="8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589" name="Group 7"/>
            <p:cNvGrpSpPr/>
            <p:nvPr/>
          </p:nvGrpSpPr>
          <p:grpSpPr>
            <a:xfrm>
              <a:off x="3665" y="1968"/>
              <a:ext cx="100" cy="96"/>
              <a:chOff x="3656" y="1968"/>
              <a:chExt cx="100" cy="96"/>
            </a:xfrm>
          </p:grpSpPr>
          <p:sp>
            <p:nvSpPr>
              <p:cNvPr id="67590" name="Line 8"/>
              <p:cNvSpPr/>
              <p:nvPr/>
            </p:nvSpPr>
            <p:spPr>
              <a:xfrm>
                <a:off x="3656" y="1968"/>
                <a:ext cx="100" cy="96"/>
              </a:xfrm>
              <a:prstGeom prst="line">
                <a:avLst/>
              </a:prstGeom>
              <a:ln w="28575" cap="flat" cmpd="sng">
                <a:solidFill>
                  <a:srgbClr val="CC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7591" name="Line 9"/>
              <p:cNvSpPr/>
              <p:nvPr/>
            </p:nvSpPr>
            <p:spPr>
              <a:xfrm flipH="1">
                <a:off x="3656" y="1968"/>
                <a:ext cx="100" cy="96"/>
              </a:xfrm>
              <a:prstGeom prst="line">
                <a:avLst/>
              </a:prstGeom>
              <a:ln w="28575" cap="flat" cmpd="sng">
                <a:solidFill>
                  <a:srgbClr val="CC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592" name="Group 10"/>
            <p:cNvGrpSpPr/>
            <p:nvPr/>
          </p:nvGrpSpPr>
          <p:grpSpPr>
            <a:xfrm>
              <a:off x="3384" y="1248"/>
              <a:ext cx="1224" cy="1056"/>
              <a:chOff x="3384" y="1248"/>
              <a:chExt cx="1224" cy="1056"/>
            </a:xfrm>
          </p:grpSpPr>
          <p:sp>
            <p:nvSpPr>
              <p:cNvPr id="67593" name="Line 11"/>
              <p:cNvSpPr/>
              <p:nvPr/>
            </p:nvSpPr>
            <p:spPr>
              <a:xfrm flipH="1">
                <a:off x="3408" y="1248"/>
                <a:ext cx="144" cy="480"/>
              </a:xfrm>
              <a:prstGeom prst="line">
                <a:avLst/>
              </a:prstGeom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7594" name="Line 12"/>
              <p:cNvSpPr/>
              <p:nvPr/>
            </p:nvSpPr>
            <p:spPr>
              <a:xfrm flipH="1">
                <a:off x="3706" y="1248"/>
                <a:ext cx="902" cy="1056"/>
              </a:xfrm>
              <a:prstGeom prst="line">
                <a:avLst/>
              </a:prstGeom>
              <a:ln w="1905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7595" name="Oval 13"/>
              <p:cNvSpPr/>
              <p:nvPr/>
            </p:nvSpPr>
            <p:spPr>
              <a:xfrm>
                <a:off x="3384" y="1713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48142" name="Object 14"/>
          <p:cNvGraphicFramePr/>
          <p:nvPr/>
        </p:nvGraphicFramePr>
        <p:xfrm>
          <a:off x="900113" y="2420938"/>
          <a:ext cx="73152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" r:id="rId5" imgW="23707725" imgH="10410825" progId="">
                  <p:embed/>
                </p:oleObj>
              </mc:Choice>
              <mc:Fallback>
                <p:oleObj name="" r:id="rId5" imgW="23707725" imgH="10410825" progId="">
                  <p:embed/>
                  <p:pic>
                    <p:nvPicPr>
                      <p:cNvPr id="0" name="图片 32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113" y="2420938"/>
                        <a:ext cx="7315200" cy="321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3" name="AutoShape 15"/>
          <p:cNvSpPr/>
          <p:nvPr/>
        </p:nvSpPr>
        <p:spPr>
          <a:xfrm>
            <a:off x="2133600" y="5781675"/>
            <a:ext cx="5943600" cy="476250"/>
          </a:xfrm>
          <a:prstGeom prst="borderCallout1">
            <a:avLst>
              <a:gd name="adj1" fmla="val 24000"/>
              <a:gd name="adj2" fmla="val -1282"/>
              <a:gd name="adj3" fmla="val -557000"/>
              <a:gd name="adj4" fmla="val -6889"/>
            </a:avLst>
          </a:prstGeom>
          <a:solidFill>
            <a:srgbClr val="CC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为了占空比调节范围大，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应如何取值？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468313" y="1484313"/>
            <a:ext cx="5029200" cy="895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正向充电和反向充电时间常数可调，占空比就可调。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3" grpId="0" animBg="1"/>
      <p:bldP spid="4814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/>
          </p:cNvSpPr>
          <p:nvPr>
            <p:ph type="title"/>
          </p:nvPr>
        </p:nvSpPr>
        <p:spPr>
          <a:xfrm>
            <a:off x="0" y="836613"/>
            <a:ext cx="5745163" cy="576262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三、三角波发生电路</a:t>
            </a:r>
            <a:endParaRPr lang="zh-CN" altLang="en-US" sz="32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sp>
        <p:nvSpPr>
          <p:cNvPr id="68610" name="Rectangle 3"/>
          <p:cNvSpPr>
            <a:spLocks noGrp="1"/>
          </p:cNvSpPr>
          <p:nvPr>
            <p:ph idx="1"/>
          </p:nvPr>
        </p:nvSpPr>
        <p:spPr>
          <a:xfrm>
            <a:off x="250825" y="1339850"/>
            <a:ext cx="8594725" cy="7620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  <a:buNone/>
            </a:pPr>
            <a:r>
              <a:rPr lang="en-US" altLang="zh-CN" sz="2400" b="1" dirty="0">
                <a:solidFill>
                  <a:srgbClr val="FFFFFF"/>
                </a:solidFill>
              </a:rPr>
              <a:t>  </a:t>
            </a: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电路组成  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10000"/>
              </a:spcBef>
              <a:buNone/>
            </a:pPr>
            <a:r>
              <a:rPr lang="zh-CN" altLang="en-US" sz="2400" b="1" dirty="0"/>
              <a:t>       用积分运算电路可将方波变为三角波。</a:t>
            </a:r>
            <a:endParaRPr lang="zh-CN" altLang="en-US" sz="2400" b="1" dirty="0"/>
          </a:p>
        </p:txBody>
      </p:sp>
      <p:pic>
        <p:nvPicPr>
          <p:cNvPr id="49156" name="Picture 4" descr="Dz080306"/>
          <p:cNvPicPr>
            <a:picLocks noChangeAspect="1"/>
          </p:cNvPicPr>
          <p:nvPr/>
        </p:nvPicPr>
        <p:blipFill>
          <a:blip r:embed="rId1"/>
          <a:srcRect b="54488"/>
          <a:stretch>
            <a:fillRect/>
          </a:stretch>
        </p:blipFill>
        <p:spPr>
          <a:xfrm>
            <a:off x="381000" y="2713038"/>
            <a:ext cx="4267200" cy="19748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Group 5"/>
          <p:cNvGrpSpPr/>
          <p:nvPr/>
        </p:nvGrpSpPr>
        <p:grpSpPr>
          <a:xfrm>
            <a:off x="1524000" y="2255838"/>
            <a:ext cx="2514600" cy="609600"/>
            <a:chOff x="912" y="1152"/>
            <a:chExt cx="1584" cy="384"/>
          </a:xfrm>
        </p:grpSpPr>
        <p:sp>
          <p:nvSpPr>
            <p:cNvPr id="68613" name="AutoShape 6"/>
            <p:cNvSpPr/>
            <p:nvPr/>
          </p:nvSpPr>
          <p:spPr>
            <a:xfrm>
              <a:off x="912" y="1152"/>
              <a:ext cx="1344" cy="240"/>
            </a:xfrm>
            <a:prstGeom prst="borderCallout2">
              <a:avLst>
                <a:gd name="adj1" fmla="val 30000"/>
                <a:gd name="adj2" fmla="val -3569"/>
                <a:gd name="adj3" fmla="val 30000"/>
                <a:gd name="adj4" fmla="val -21056"/>
                <a:gd name="adj5" fmla="val 217500"/>
                <a:gd name="adj6" fmla="val -39213"/>
              </a:avLst>
            </a:prstGeom>
            <a:solidFill>
              <a:srgbClr val="66FFFF"/>
            </a:solidFill>
            <a:ln w="19050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两个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RC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环节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14" name="Line 7"/>
            <p:cNvSpPr/>
            <p:nvPr/>
          </p:nvSpPr>
          <p:spPr>
            <a:xfrm flipH="1" flipV="1">
              <a:off x="2304" y="1296"/>
              <a:ext cx="192" cy="24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49160" name="Object 8"/>
          <p:cNvGraphicFramePr/>
          <p:nvPr/>
        </p:nvGraphicFramePr>
        <p:xfrm>
          <a:off x="4800600" y="2636838"/>
          <a:ext cx="39624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name="" r:id="rId2" imgW="15211425" imgH="7972425" progId="">
                  <p:embed/>
                </p:oleObj>
              </mc:Choice>
              <mc:Fallback>
                <p:oleObj name="" r:id="rId2" imgW="15211425" imgH="7972425" progId="">
                  <p:embed/>
                  <p:pic>
                    <p:nvPicPr>
                      <p:cNvPr id="0" name="图片 32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00600" y="2636838"/>
                        <a:ext cx="3962400" cy="207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1" name="Text Box 9"/>
          <p:cNvSpPr txBox="1"/>
          <p:nvPr/>
        </p:nvSpPr>
        <p:spPr>
          <a:xfrm>
            <a:off x="4038600" y="2179638"/>
            <a:ext cx="4953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实际电路将两个</a:t>
            </a:r>
            <a:r>
              <a:rPr lang="en-US" altLang="zh-CN" sz="2400" b="1" i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 </a:t>
            </a: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环节合二为一</a:t>
            </a:r>
            <a:endParaRPr lang="zh-CN" altLang="en-US" sz="2400" b="1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2" name="AutoShape 10"/>
          <p:cNvSpPr/>
          <p:nvPr/>
        </p:nvSpPr>
        <p:spPr>
          <a:xfrm>
            <a:off x="5845175" y="4846638"/>
            <a:ext cx="2308225" cy="685800"/>
          </a:xfrm>
          <a:prstGeom prst="borderCallout2">
            <a:avLst>
              <a:gd name="adj1" fmla="val 16667"/>
              <a:gd name="adj2" fmla="val -3301"/>
              <a:gd name="adj3" fmla="val 16667"/>
              <a:gd name="adj4" fmla="val -15407"/>
              <a:gd name="adj5" fmla="val -82407"/>
              <a:gd name="adj6" fmla="val -28060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 eaLnBrk="0" hangingPunct="0"/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为什么采用同相输入的滞回比较器？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533400" y="3246438"/>
            <a:ext cx="3884613" cy="711200"/>
            <a:chOff x="288" y="1776"/>
            <a:chExt cx="2447" cy="448"/>
          </a:xfrm>
        </p:grpSpPr>
        <p:graphicFrame>
          <p:nvGraphicFramePr>
            <p:cNvPr id="68619" name="Object 12"/>
            <p:cNvGraphicFramePr/>
            <p:nvPr/>
          </p:nvGraphicFramePr>
          <p:xfrm>
            <a:off x="1536" y="2016"/>
            <a:ext cx="288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0" name="" r:id="rId4" imgW="329565" imgH="215900" progId="Equation.3">
                    <p:embed/>
                  </p:oleObj>
                </mc:Choice>
                <mc:Fallback>
                  <p:oleObj name="" r:id="rId4" imgW="329565" imgH="215900" progId="Equation.3">
                    <p:embed/>
                    <p:pic>
                      <p:nvPicPr>
                        <p:cNvPr id="0" name="图片 328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36" y="2016"/>
                          <a:ext cx="288" cy="18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20" name="Object 13"/>
            <p:cNvGraphicFramePr/>
            <p:nvPr/>
          </p:nvGraphicFramePr>
          <p:xfrm>
            <a:off x="288" y="1776"/>
            <a:ext cx="13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1" name="" r:id="rId6" imgW="139700" imgH="203200" progId="Equation.3">
                    <p:embed/>
                  </p:oleObj>
                </mc:Choice>
                <mc:Fallback>
                  <p:oleObj name="" r:id="rId6" imgW="139700" imgH="203200" progId="Equation.3">
                    <p:embed/>
                    <p:pic>
                      <p:nvPicPr>
                        <p:cNvPr id="0" name="图片 328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88" y="1776"/>
                          <a:ext cx="132" cy="192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21" name="Object 14"/>
            <p:cNvGraphicFramePr/>
            <p:nvPr/>
          </p:nvGraphicFramePr>
          <p:xfrm>
            <a:off x="2592" y="2016"/>
            <a:ext cx="14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2" name="" r:id="rId8" imgW="139700" imgH="203200" progId="Equation.3">
                    <p:embed/>
                  </p:oleObj>
                </mc:Choice>
                <mc:Fallback>
                  <p:oleObj name="" r:id="rId8" imgW="139700" imgH="203200" progId="Equation.3">
                    <p:embed/>
                    <p:pic>
                      <p:nvPicPr>
                        <p:cNvPr id="0" name="图片 328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592" y="2016"/>
                          <a:ext cx="143" cy="208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67" name="Text Box 15"/>
          <p:cNvSpPr txBox="1"/>
          <p:nvPr/>
        </p:nvSpPr>
        <p:spPr>
          <a:xfrm>
            <a:off x="381000" y="4922838"/>
            <a:ext cx="4572000" cy="466725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要取代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，必须改变输入端。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8" name="Text Box 16"/>
          <p:cNvSpPr txBox="1"/>
          <p:nvPr/>
        </p:nvSpPr>
        <p:spPr>
          <a:xfrm>
            <a:off x="304800" y="5456238"/>
            <a:ext cx="8839200" cy="895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集成运放应用电路的分析方法：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化整为零（分块），分析功能（每块），统观整体，性能估算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1" grpId="0" build="p"/>
      <p:bldP spid="49162" grpId="0" animBg="1"/>
      <p:bldP spid="49167" grpId="0" animBg="1"/>
      <p:bldP spid="4916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/>
          </p:cNvSpPr>
          <p:nvPr>
            <p:ph type="title"/>
          </p:nvPr>
        </p:nvSpPr>
        <p:spPr>
          <a:xfrm>
            <a:off x="250825" y="765175"/>
            <a:ext cx="3178175" cy="45085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工作原理</a:t>
            </a:r>
            <a:endParaRPr lang="zh-CN" altLang="en-US" sz="28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69634" name="Object 3"/>
          <p:cNvGraphicFramePr/>
          <p:nvPr/>
        </p:nvGraphicFramePr>
        <p:xfrm>
          <a:off x="609600" y="1112838"/>
          <a:ext cx="4343400" cy="22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5" name="" r:id="rId1" imgW="15211425" imgH="7972425" progId="">
                  <p:embed/>
                </p:oleObj>
              </mc:Choice>
              <mc:Fallback>
                <p:oleObj name="" r:id="rId1" imgW="15211425" imgH="7972425" progId="">
                  <p:embed/>
                  <p:pic>
                    <p:nvPicPr>
                      <p:cNvPr id="0" name="图片 32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1112838"/>
                        <a:ext cx="4343400" cy="2276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Line 4"/>
          <p:cNvSpPr/>
          <p:nvPr/>
        </p:nvSpPr>
        <p:spPr>
          <a:xfrm>
            <a:off x="2819400" y="1189038"/>
            <a:ext cx="0" cy="2133600"/>
          </a:xfrm>
          <a:prstGeom prst="line">
            <a:avLst/>
          </a:prstGeom>
          <a:ln w="9525" cap="flat" cmpd="sng">
            <a:solidFill>
              <a:srgbClr val="FF33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50181" name="Text Box 5"/>
          <p:cNvSpPr txBox="1"/>
          <p:nvPr/>
        </p:nvSpPr>
        <p:spPr>
          <a:xfrm>
            <a:off x="838200" y="3398838"/>
            <a:ext cx="1752600" cy="466725"/>
          </a:xfrm>
          <a:prstGeom prst="rect">
            <a:avLst/>
          </a:prstGeom>
          <a:solidFill>
            <a:srgbClr val="66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滞回比较器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2" name="Text Box 6"/>
          <p:cNvSpPr txBox="1"/>
          <p:nvPr/>
        </p:nvSpPr>
        <p:spPr>
          <a:xfrm>
            <a:off x="2895600" y="3398838"/>
            <a:ext cx="2057400" cy="466725"/>
          </a:xfrm>
          <a:prstGeom prst="rect">
            <a:avLst/>
          </a:prstGeom>
          <a:solidFill>
            <a:srgbClr val="66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积分运算电路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83" name="Text Box 7"/>
          <p:cNvSpPr txBox="1"/>
          <p:nvPr/>
        </p:nvSpPr>
        <p:spPr>
          <a:xfrm>
            <a:off x="381000" y="4008438"/>
            <a:ext cx="8763000" cy="968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求滞回比较器的电压传输特性：三要素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OL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=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作用于集成运放的同相输入端，求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0184" name="Object 8"/>
          <p:cNvGraphicFramePr/>
          <p:nvPr/>
        </p:nvGraphicFramePr>
        <p:xfrm>
          <a:off x="5105400" y="1341438"/>
          <a:ext cx="36576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" r:id="rId3" imgW="1917065" imgH="431800" progId="Equation.3">
                  <p:embed/>
                </p:oleObj>
              </mc:Choice>
              <mc:Fallback>
                <p:oleObj name="" r:id="rId3" imgW="1917065" imgH="431800" progId="Equation.3">
                  <p:embed/>
                  <p:pic>
                    <p:nvPicPr>
                      <p:cNvPr id="0" name="图片 32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5400" y="1341438"/>
                        <a:ext cx="3657600" cy="82391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5" name="Object 9"/>
          <p:cNvGraphicFramePr/>
          <p:nvPr/>
        </p:nvGraphicFramePr>
        <p:xfrm>
          <a:off x="5791200" y="2255838"/>
          <a:ext cx="220980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name="" r:id="rId5" imgW="9496425" imgH="8258175" progId="">
                  <p:embed/>
                </p:oleObj>
              </mc:Choice>
              <mc:Fallback>
                <p:oleObj name="" r:id="rId5" imgW="9496425" imgH="8258175" progId="">
                  <p:embed/>
                  <p:pic>
                    <p:nvPicPr>
                      <p:cNvPr id="0" name="图片 32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1200" y="2255838"/>
                        <a:ext cx="2209800" cy="1924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6" name="Object 10"/>
          <p:cNvGraphicFramePr/>
          <p:nvPr/>
        </p:nvGraphicFramePr>
        <p:xfrm>
          <a:off x="611188" y="4922838"/>
          <a:ext cx="574516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" r:id="rId7" imgW="2603500" imgH="685800" progId="Equation.3">
                  <p:embed/>
                </p:oleObj>
              </mc:Choice>
              <mc:Fallback>
                <p:oleObj name="" r:id="rId7" imgW="2603500" imgH="685800" progId="Equation.3">
                  <p:embed/>
                  <p:pic>
                    <p:nvPicPr>
                      <p:cNvPr id="0" name="图片 32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188" y="4922838"/>
                        <a:ext cx="5745162" cy="1514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/>
          <p:nvPr/>
        </p:nvGrpSpPr>
        <p:grpSpPr>
          <a:xfrm>
            <a:off x="6400800" y="5608638"/>
            <a:ext cx="2514600" cy="863600"/>
            <a:chOff x="4032" y="3408"/>
            <a:chExt cx="1584" cy="544"/>
          </a:xfrm>
        </p:grpSpPr>
        <p:graphicFrame>
          <p:nvGraphicFramePr>
            <p:cNvPr id="69643" name="Object 12"/>
            <p:cNvGraphicFramePr/>
            <p:nvPr/>
          </p:nvGraphicFramePr>
          <p:xfrm>
            <a:off x="4320" y="3408"/>
            <a:ext cx="1296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9" name="" r:id="rId9" imgW="1028065" imgH="431800" progId="Equation.3">
                    <p:embed/>
                  </p:oleObj>
                </mc:Choice>
                <mc:Fallback>
                  <p:oleObj name="" r:id="rId9" imgW="1028065" imgH="431800" progId="Equation.3">
                    <p:embed/>
                    <p:pic>
                      <p:nvPicPr>
                        <p:cNvPr id="0" name="图片 329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320" y="3408"/>
                          <a:ext cx="1296" cy="544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 w="9525" cap="flat" cmpd="sng">
                          <a:solidFill>
                            <a:srgbClr val="FF3300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44" name="AutoShape 13"/>
            <p:cNvSpPr/>
            <p:nvPr/>
          </p:nvSpPr>
          <p:spPr>
            <a:xfrm>
              <a:off x="4032" y="3696"/>
              <a:ext cx="192" cy="144"/>
            </a:xfrm>
            <a:prstGeom prst="rightArrow">
              <a:avLst>
                <a:gd name="adj1" fmla="val 50000"/>
                <a:gd name="adj2" fmla="val 33314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animBg="1"/>
      <p:bldP spid="50182" grpId="0" animBg="1"/>
      <p:bldP spid="5018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Dz0803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765175"/>
            <a:ext cx="4114800" cy="227488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0658" name="Object 3"/>
          <p:cNvGraphicFramePr/>
          <p:nvPr/>
        </p:nvGraphicFramePr>
        <p:xfrm>
          <a:off x="1066800" y="3127375"/>
          <a:ext cx="34290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" r:id="rId2" imgW="1917065" imgH="431800" progId="Equation.3">
                  <p:embed/>
                </p:oleObj>
              </mc:Choice>
              <mc:Fallback>
                <p:oleObj name="" r:id="rId2" imgW="1917065" imgH="431800" progId="Equation.3">
                  <p:embed/>
                  <p:pic>
                    <p:nvPicPr>
                      <p:cNvPr id="0" name="图片 328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6800" y="3127375"/>
                        <a:ext cx="3429000" cy="7731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4"/>
          <p:cNvGraphicFramePr/>
          <p:nvPr/>
        </p:nvGraphicFramePr>
        <p:xfrm>
          <a:off x="5562600" y="841375"/>
          <a:ext cx="220980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" r:id="rId4" imgW="9496425" imgH="8258175" progId="">
                  <p:embed/>
                </p:oleObj>
              </mc:Choice>
              <mc:Fallback>
                <p:oleObj name="" r:id="rId4" imgW="9496425" imgH="8258175" progId="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00" y="841375"/>
                        <a:ext cx="2209800" cy="1924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/>
          <p:cNvSpPr txBox="1"/>
          <p:nvPr/>
        </p:nvSpPr>
        <p:spPr>
          <a:xfrm>
            <a:off x="304800" y="3965575"/>
            <a:ext cx="8839200" cy="25019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合闸通电，通常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上电压为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。设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↑→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↑→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↑↑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，直至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第一暂态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）；积分电路反向积分，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↑→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↓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，一旦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过－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从＋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跃变为－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第二暂态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积分电路正向积分，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↑→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↑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 一旦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过＋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从 －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跃变为＋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Z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返回第一暂态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。重复上述过程，产生周期性的变化，即振荡。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400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0661" name="Object 6"/>
          <p:cNvGraphicFramePr/>
          <p:nvPr/>
        </p:nvGraphicFramePr>
        <p:xfrm>
          <a:off x="4800600" y="3127375"/>
          <a:ext cx="35052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7" name="" r:id="rId6" imgW="1917065" imgH="431800" progId="Equation.3">
                  <p:embed/>
                </p:oleObj>
              </mc:Choice>
              <mc:Fallback>
                <p:oleObj name="" r:id="rId6" imgW="1917065" imgH="431800" progId="Equation.3">
                  <p:embed/>
                  <p:pic>
                    <p:nvPicPr>
                      <p:cNvPr id="0" name="图片 329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0600" y="3127375"/>
                        <a:ext cx="3505200" cy="79057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AutoShape 7"/>
          <p:cNvSpPr/>
          <p:nvPr/>
        </p:nvSpPr>
        <p:spPr>
          <a:xfrm>
            <a:off x="5257800" y="2670175"/>
            <a:ext cx="2971800" cy="381000"/>
          </a:xfrm>
          <a:prstGeom prst="borderCallout2">
            <a:avLst>
              <a:gd name="adj1" fmla="val 30000"/>
              <a:gd name="adj2" fmla="val -2565"/>
              <a:gd name="adj3" fmla="val 30000"/>
              <a:gd name="adj4" fmla="val -6676"/>
              <a:gd name="adj5" fmla="val 182083"/>
              <a:gd name="adj6" fmla="val -10898"/>
            </a:avLst>
          </a:prstGeom>
          <a:solidFill>
            <a:srgbClr val="FFFFCC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 eaLnBrk="0" hangingPunct="0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电路状态翻转时，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P1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=?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3" name="Rectangle 8"/>
          <p:cNvSpPr>
            <a:spLocks noGrp="1"/>
          </p:cNvSpPr>
          <p:nvPr>
            <p:ph type="title"/>
          </p:nvPr>
        </p:nvSpPr>
        <p:spPr>
          <a:xfrm>
            <a:off x="755650" y="188913"/>
            <a:ext cx="4679950" cy="431800"/>
          </a:xfrm>
          <a:solidFill>
            <a:schemeClr val="bg1"/>
          </a:solidFill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三角波发生电路的振荡原理</a:t>
            </a:r>
            <a:endParaRPr lang="zh-CN" altLang="en-US" sz="28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5" grpId="0" build="p"/>
      <p:bldP spid="512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 l="16396" t="24771" r="41411" b="27928"/>
          <a:stretch>
            <a:fillRect/>
          </a:stretch>
        </p:blipFill>
        <p:spPr>
          <a:xfrm>
            <a:off x="1476375" y="1484313"/>
            <a:ext cx="6034088" cy="4525962"/>
          </a:xfrm>
        </p:spPr>
      </p:pic>
      <p:sp>
        <p:nvSpPr>
          <p:cNvPr id="119815" name="AutoShape 7"/>
          <p:cNvSpPr/>
          <p:nvPr/>
        </p:nvSpPr>
        <p:spPr>
          <a:xfrm>
            <a:off x="2124075" y="1989138"/>
            <a:ext cx="1579563" cy="690562"/>
          </a:xfrm>
          <a:prstGeom prst="borderCallout1">
            <a:avLst>
              <a:gd name="adj1" fmla="val 16551"/>
              <a:gd name="adj2" fmla="val 104824"/>
              <a:gd name="adj3" fmla="val 107815"/>
              <a:gd name="adj4" fmla="val 153870"/>
            </a:avLst>
          </a:prstGeom>
          <a:solidFill>
            <a:srgbClr val="66FF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频率逐渐变为单一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/>
          </p:cNvSpPr>
          <p:nvPr>
            <p:ph type="title"/>
          </p:nvPr>
        </p:nvSpPr>
        <p:spPr>
          <a:xfrm>
            <a:off x="250825" y="836613"/>
            <a:ext cx="3121025" cy="5334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波形分析</a:t>
            </a:r>
            <a:endParaRPr lang="zh-CN" altLang="en-US" sz="28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71682" name="Picture 3" descr="Dz0803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68413"/>
            <a:ext cx="4114800" cy="2274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8" name="Picture 4" descr="Dz080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039813"/>
            <a:ext cx="2871788" cy="32004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2229" name="Object 5"/>
          <p:cNvGraphicFramePr/>
          <p:nvPr/>
        </p:nvGraphicFramePr>
        <p:xfrm>
          <a:off x="533400" y="5459413"/>
          <a:ext cx="31242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" r:id="rId3" imgW="1726565" imgH="431800" progId="Equation.3">
                  <p:embed/>
                </p:oleObj>
              </mc:Choice>
              <mc:Fallback>
                <p:oleObj name="" r:id="rId3" imgW="1726565" imgH="431800" progId="Equation.3">
                  <p:embed/>
                  <p:pic>
                    <p:nvPicPr>
                      <p:cNvPr id="0" name="图片 32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5459413"/>
                        <a:ext cx="3124200" cy="78105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/>
          <p:nvPr/>
        </p:nvGraphicFramePr>
        <p:xfrm>
          <a:off x="3810000" y="5383213"/>
          <a:ext cx="1676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0" name="" r:id="rId5" imgW="774065" imgH="431800" progId="Equation.3">
                  <p:embed/>
                </p:oleObj>
              </mc:Choice>
              <mc:Fallback>
                <p:oleObj name="" r:id="rId5" imgW="774065" imgH="431800" progId="Equation.3">
                  <p:embed/>
                  <p:pic>
                    <p:nvPicPr>
                      <p:cNvPr id="0" name="图片 32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0" y="5383213"/>
                        <a:ext cx="1676400" cy="9334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Text Box 7"/>
          <p:cNvSpPr txBox="1"/>
          <p:nvPr/>
        </p:nvSpPr>
        <p:spPr>
          <a:xfrm>
            <a:off x="4191000" y="4392613"/>
            <a:ext cx="4953000" cy="493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如何调整三角波的幅值和频率？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32" name="AutoShape 8"/>
          <p:cNvSpPr/>
          <p:nvPr/>
        </p:nvSpPr>
        <p:spPr>
          <a:xfrm>
            <a:off x="4716463" y="404813"/>
            <a:ext cx="3405187" cy="452437"/>
          </a:xfrm>
          <a:prstGeom prst="borderCallout2">
            <a:avLst>
              <a:gd name="adj1" fmla="val 25264"/>
              <a:gd name="adj2" fmla="val -2236"/>
              <a:gd name="adj3" fmla="val 25264"/>
              <a:gd name="adj4" fmla="val -15616"/>
              <a:gd name="adj5" fmla="val 190528"/>
              <a:gd name="adj6" fmla="val -29278"/>
            </a:avLst>
          </a:prstGeom>
          <a:solidFill>
            <a:srgbClr val="FFFFCC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 eaLnBrk="0" hangingPunct="0"/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怎样修改可获得锯齿波？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1688" name="Object 9"/>
          <p:cNvGraphicFramePr/>
          <p:nvPr/>
        </p:nvGraphicFramePr>
        <p:xfrm>
          <a:off x="1752600" y="3554413"/>
          <a:ext cx="205740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" r:id="rId7" imgW="9496425" imgH="8258175" progId="">
                  <p:embed/>
                </p:oleObj>
              </mc:Choice>
              <mc:Fallback>
                <p:oleObj name="" r:id="rId7" imgW="9496425" imgH="8258175" progId="">
                  <p:embed/>
                  <p:pic>
                    <p:nvPicPr>
                      <p:cNvPr id="0" name="图片 329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2600" y="3554413"/>
                        <a:ext cx="2057400" cy="1792287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4" name="Text Box 10"/>
          <p:cNvSpPr txBox="1"/>
          <p:nvPr/>
        </p:nvSpPr>
        <p:spPr>
          <a:xfrm>
            <a:off x="5638800" y="4773613"/>
            <a:ext cx="3276600" cy="16986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“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理性地调试”：哪些参数与幅值有关？哪些参数与频率有关？先调哪个参数？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6273800" y="2474913"/>
            <a:ext cx="1155700" cy="396875"/>
            <a:chOff x="3808" y="1480"/>
            <a:chExt cx="728" cy="250"/>
          </a:xfrm>
        </p:grpSpPr>
        <p:sp>
          <p:nvSpPr>
            <p:cNvPr id="71691" name="Line 12"/>
            <p:cNvSpPr/>
            <p:nvPr/>
          </p:nvSpPr>
          <p:spPr>
            <a:xfrm>
              <a:off x="3808" y="1616"/>
              <a:ext cx="182" cy="0"/>
            </a:xfrm>
            <a:prstGeom prst="line">
              <a:avLst/>
            </a:prstGeom>
            <a:ln w="19050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692" name="Line 13"/>
            <p:cNvSpPr/>
            <p:nvPr/>
          </p:nvSpPr>
          <p:spPr>
            <a:xfrm flipH="1">
              <a:off x="4309" y="1616"/>
              <a:ext cx="227" cy="0"/>
            </a:xfrm>
            <a:prstGeom prst="line">
              <a:avLst/>
            </a:prstGeom>
            <a:ln w="19050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71693" name="Text Box 14"/>
            <p:cNvSpPr txBox="1"/>
            <p:nvPr/>
          </p:nvSpPr>
          <p:spPr>
            <a:xfrm>
              <a:off x="3969" y="1480"/>
              <a:ext cx="40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T/2</a:t>
              </a:r>
              <a:endParaRPr lang="en-US" altLang="zh-CN" sz="20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" grpId="0" build="p"/>
      <p:bldP spid="52232" grpId="0" animBg="1"/>
      <p:bldP spid="5223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/>
          </p:cNvSpPr>
          <p:nvPr>
            <p:ph type="title"/>
          </p:nvPr>
        </p:nvSpPr>
        <p:spPr>
          <a:xfrm>
            <a:off x="250825" y="908050"/>
            <a:ext cx="4787900" cy="360363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四、锯齿波发生电路</a:t>
            </a:r>
            <a:endParaRPr lang="zh-CN" altLang="en-US" sz="32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graphicFrame>
        <p:nvGraphicFramePr>
          <p:cNvPr id="72706" name="Object 3"/>
          <p:cNvGraphicFramePr/>
          <p:nvPr/>
        </p:nvGraphicFramePr>
        <p:xfrm>
          <a:off x="3924300" y="1557338"/>
          <a:ext cx="4953000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1" name="" r:id="rId1" imgW="17287875" imgH="7915275" progId="">
                  <p:embed/>
                </p:oleObj>
              </mc:Choice>
              <mc:Fallback>
                <p:oleObj name="" r:id="rId1" imgW="17287875" imgH="7915275" progId="">
                  <p:embed/>
                  <p:pic>
                    <p:nvPicPr>
                      <p:cNvPr id="0" name="图片 32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24300" y="1557338"/>
                        <a:ext cx="4953000" cy="226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4"/>
          <p:cNvGraphicFramePr/>
          <p:nvPr/>
        </p:nvGraphicFramePr>
        <p:xfrm>
          <a:off x="6286500" y="414338"/>
          <a:ext cx="146208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2" name="" r:id="rId3" imgW="5972175" imgH="4543425" progId="">
                  <p:embed/>
                </p:oleObj>
              </mc:Choice>
              <mc:Fallback>
                <p:oleObj name="" r:id="rId3" imgW="5972175" imgH="4543425" progId="">
                  <p:embed/>
                  <p:pic>
                    <p:nvPicPr>
                      <p:cNvPr id="0" name="图片 32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6500" y="414338"/>
                        <a:ext cx="1462088" cy="1111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3" name="Picture 5" descr="Dz080310"/>
          <p:cNvPicPr>
            <a:picLocks noChangeAspect="1"/>
          </p:cNvPicPr>
          <p:nvPr/>
        </p:nvPicPr>
        <p:blipFill>
          <a:blip r:embed="rId5"/>
          <a:srcRect b="63130"/>
          <a:stretch>
            <a:fillRect/>
          </a:stretch>
        </p:blipFill>
        <p:spPr>
          <a:xfrm>
            <a:off x="3886200" y="3906838"/>
            <a:ext cx="5029200" cy="206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4" name="Text Box 6"/>
          <p:cNvSpPr txBox="1"/>
          <p:nvPr/>
        </p:nvSpPr>
        <p:spPr>
          <a:xfrm>
            <a:off x="419100" y="1481138"/>
            <a:ext cx="3352800" cy="12969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1. 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应大些？小些？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2. 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的滑动端在最上端和最下端时的波形？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3255" name="Picture 7" descr="Dz080310"/>
          <p:cNvPicPr>
            <a:picLocks noChangeAspect="1"/>
          </p:cNvPicPr>
          <p:nvPr/>
        </p:nvPicPr>
        <p:blipFill>
          <a:blip r:embed="rId5"/>
          <a:srcRect l="10272" t="42212" r="25522" b="3888"/>
          <a:stretch>
            <a:fillRect/>
          </a:stretch>
        </p:blipFill>
        <p:spPr>
          <a:xfrm>
            <a:off x="419100" y="2852738"/>
            <a:ext cx="3124200" cy="2922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11" name="Text Box 8"/>
          <p:cNvSpPr txBox="1"/>
          <p:nvPr/>
        </p:nvSpPr>
        <p:spPr>
          <a:xfrm>
            <a:off x="1409700" y="3919538"/>
            <a:ext cx="914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7" name="AutoShape 9"/>
          <p:cNvSpPr/>
          <p:nvPr/>
        </p:nvSpPr>
        <p:spPr>
          <a:xfrm>
            <a:off x="2019300" y="4300538"/>
            <a:ext cx="769938" cy="419100"/>
          </a:xfrm>
          <a:prstGeom prst="borderCallout2">
            <a:avLst>
              <a:gd name="adj1" fmla="val 27273"/>
              <a:gd name="adj2" fmla="val -9898"/>
              <a:gd name="adj3" fmla="val 27273"/>
              <a:gd name="adj4" fmla="val -40412"/>
              <a:gd name="adj5" fmla="val -52273"/>
              <a:gd name="adj6" fmla="val -71958"/>
            </a:avLst>
          </a:prstGeom>
          <a:solidFill>
            <a:srgbClr val="66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 eaLnBrk="0" hangingPunct="0"/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≈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en-US" altLang="zh-CN" sz="2400" b="1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258" name="Text Box 10"/>
          <p:cNvSpPr txBox="1"/>
          <p:nvPr/>
        </p:nvSpPr>
        <p:spPr>
          <a:xfrm>
            <a:off x="342900" y="5748338"/>
            <a:ext cx="3352800" cy="4937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3. 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短路时的波形？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6286500" y="987425"/>
            <a:ext cx="1447800" cy="1484313"/>
            <a:chOff x="3984" y="457"/>
            <a:chExt cx="912" cy="935"/>
          </a:xfrm>
        </p:grpSpPr>
        <p:sp>
          <p:nvSpPr>
            <p:cNvPr id="72715" name="Line 12"/>
            <p:cNvSpPr/>
            <p:nvPr/>
          </p:nvSpPr>
          <p:spPr>
            <a:xfrm flipH="1">
              <a:off x="4320" y="1248"/>
              <a:ext cx="96" cy="144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716" name="Line 13"/>
            <p:cNvSpPr/>
            <p:nvPr/>
          </p:nvSpPr>
          <p:spPr>
            <a:xfrm>
              <a:off x="4320" y="1248"/>
              <a:ext cx="96" cy="144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717" name="Line 14"/>
            <p:cNvSpPr/>
            <p:nvPr/>
          </p:nvSpPr>
          <p:spPr>
            <a:xfrm>
              <a:off x="3984" y="457"/>
              <a:ext cx="240" cy="861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718" name="Line 15"/>
            <p:cNvSpPr/>
            <p:nvPr/>
          </p:nvSpPr>
          <p:spPr>
            <a:xfrm flipH="1">
              <a:off x="4704" y="457"/>
              <a:ext cx="192" cy="551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719" name="Oval 16"/>
            <p:cNvSpPr/>
            <p:nvPr/>
          </p:nvSpPr>
          <p:spPr>
            <a:xfrm>
              <a:off x="4681" y="963"/>
              <a:ext cx="48" cy="48"/>
            </a:xfrm>
            <a:prstGeom prst="ellipse">
              <a:avLst/>
            </a:prstGeom>
            <a:solidFill>
              <a:srgbClr val="FF3300"/>
            </a:solidFill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720" name="Oval 17"/>
            <p:cNvSpPr/>
            <p:nvPr/>
          </p:nvSpPr>
          <p:spPr>
            <a:xfrm>
              <a:off x="4200" y="1287"/>
              <a:ext cx="48" cy="48"/>
            </a:xfrm>
            <a:prstGeom prst="ellipse">
              <a:avLst/>
            </a:prstGeom>
            <a:solidFill>
              <a:srgbClr val="FF3300"/>
            </a:solidFill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3270" name="AutoShape 22"/>
          <p:cNvSpPr/>
          <p:nvPr/>
        </p:nvSpPr>
        <p:spPr>
          <a:xfrm>
            <a:off x="3670300" y="5995988"/>
            <a:ext cx="4932363" cy="431800"/>
          </a:xfrm>
          <a:prstGeom prst="borderCallout1">
            <a:avLst>
              <a:gd name="adj1" fmla="val 26472"/>
              <a:gd name="adj2" fmla="val -1546"/>
              <a:gd name="adj3" fmla="val -340810"/>
              <a:gd name="adj4" fmla="val -17542"/>
            </a:avLst>
          </a:prstGeom>
          <a:solidFill>
            <a:srgbClr val="00FFFF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若由输入电压确定，则将电压转换为频率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"/>
                                        <p:tgtEl>
                                          <p:spTgt spid="5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"/>
                                        <p:tgtEl>
                                          <p:spTgt spid="53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 build="p"/>
      <p:bldP spid="53257" grpId="0" animBg="1"/>
      <p:bldP spid="53258" grpId="0" build="p"/>
      <p:bldP spid="5327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/>
          </p:cNvSpPr>
          <p:nvPr>
            <p:ph type="title"/>
          </p:nvPr>
        </p:nvSpPr>
        <p:spPr>
          <a:xfrm>
            <a:off x="250825" y="908050"/>
            <a:ext cx="6837363" cy="4318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五、波形变换电路</a:t>
            </a:r>
            <a:endParaRPr lang="zh-CN" altLang="en-US" sz="32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sp>
        <p:nvSpPr>
          <p:cNvPr id="54275" name="Text Box 3"/>
          <p:cNvSpPr txBox="1"/>
          <p:nvPr/>
        </p:nvSpPr>
        <p:spPr>
          <a:xfrm>
            <a:off x="474663" y="1300163"/>
            <a:ext cx="8435975" cy="15557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利用基本电路实现波形变换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正弦波变方波、变矩形波、变二倍频，方波变三角波，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三角波变方波，固定频率的三角波变正弦波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4276" name="Picture 4" descr="Dz0803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5263" y="3433763"/>
            <a:ext cx="2581275" cy="304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7" name="Picture 5" descr="Dz0803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3438" b="-3152"/>
          <a:stretch>
            <a:fillRect/>
          </a:stretch>
        </p:blipFill>
        <p:spPr>
          <a:xfrm>
            <a:off x="4284663" y="3357563"/>
            <a:ext cx="4419600" cy="244633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</p:pic>
      <p:sp>
        <p:nvSpPr>
          <p:cNvPr id="54278" name="AutoShape 6"/>
          <p:cNvSpPr/>
          <p:nvPr/>
        </p:nvSpPr>
        <p:spPr>
          <a:xfrm>
            <a:off x="5427663" y="5948363"/>
            <a:ext cx="1741487" cy="476250"/>
          </a:xfrm>
          <a:prstGeom prst="borderCallout1">
            <a:avLst>
              <a:gd name="adj1" fmla="val 24491"/>
              <a:gd name="adj2" fmla="val -4375"/>
              <a:gd name="adj3" fmla="val -138435"/>
              <a:gd name="adj4" fmla="val -48222"/>
            </a:avLst>
          </a:prstGeom>
          <a:solidFill>
            <a:srgbClr val="00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如何得到？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79" name="AutoShape 7"/>
          <p:cNvSpPr/>
          <p:nvPr/>
        </p:nvSpPr>
        <p:spPr>
          <a:xfrm>
            <a:off x="474663" y="3890963"/>
            <a:ext cx="914400" cy="2286000"/>
          </a:xfrm>
          <a:prstGeom prst="borderCallout1">
            <a:avLst>
              <a:gd name="adj1" fmla="val 5000"/>
              <a:gd name="adj2" fmla="val 108333"/>
              <a:gd name="adj3" fmla="val 68194"/>
              <a:gd name="adj4" fmla="val 175000"/>
            </a:avLst>
          </a:prstGeom>
          <a:solidFill>
            <a:srgbClr val="00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利用电子开关改变比例系数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80" name="Text Box 8"/>
          <p:cNvSpPr txBox="1"/>
          <p:nvPr/>
        </p:nvSpPr>
        <p:spPr>
          <a:xfrm>
            <a:off x="474663" y="2900363"/>
            <a:ext cx="5029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2.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三角波变锯齿波</a:t>
            </a:r>
            <a:r>
              <a:rPr lang="zh-CN" altLang="en-US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二倍频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  <p:bldP spid="54278" grpId="0" animBg="1"/>
      <p:bldP spid="54279" grpId="0" animBg="1"/>
      <p:bldP spid="54280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/>
          <p:nvPr/>
        </p:nvSpPr>
        <p:spPr>
          <a:xfrm>
            <a:off x="584200" y="1362075"/>
            <a:ext cx="7620000" cy="1003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三角波用傅立叶级数展开，除基波外，还含有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次、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次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……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谐波。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754" name="Rectangle 3"/>
          <p:cNvSpPr>
            <a:spLocks noGrp="1"/>
          </p:cNvSpPr>
          <p:nvPr>
            <p:ph type="title"/>
          </p:nvPr>
        </p:nvSpPr>
        <p:spPr>
          <a:xfrm>
            <a:off x="323850" y="836613"/>
            <a:ext cx="5029200" cy="6858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3. </a:t>
            </a:r>
            <a:r>
              <a:rPr lang="zh-CN" altLang="en-US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三角波变正弦波</a:t>
            </a:r>
            <a:endParaRPr lang="zh-CN" altLang="en-US" sz="28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5300" name="Text Box 4"/>
          <p:cNvSpPr txBox="1"/>
          <p:nvPr/>
        </p:nvSpPr>
        <p:spPr>
          <a:xfrm>
            <a:off x="963613" y="2290763"/>
            <a:ext cx="7315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若输入信号的频率变化不大，则可用滤波法实现。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1" name="AutoShape 5"/>
          <p:cNvSpPr/>
          <p:nvPr/>
        </p:nvSpPr>
        <p:spPr>
          <a:xfrm>
            <a:off x="5121275" y="1866900"/>
            <a:ext cx="2303463" cy="476250"/>
          </a:xfrm>
          <a:prstGeom prst="borderCallout1">
            <a:avLst>
              <a:gd name="adj1" fmla="val 24000"/>
              <a:gd name="adj2" fmla="val -3310"/>
              <a:gd name="adj3" fmla="val 135000"/>
              <a:gd name="adj4" fmla="val -34458"/>
            </a:avLst>
          </a:prstGeom>
          <a:solidFill>
            <a:srgbClr val="CC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范围是什么？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2" name="Text Box 6"/>
          <p:cNvSpPr txBox="1"/>
          <p:nvPr/>
        </p:nvSpPr>
        <p:spPr>
          <a:xfrm>
            <a:off x="963613" y="2790825"/>
            <a:ext cx="7010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若输入信号的频率变化较大，则可用折线法实现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5303" name="Picture 7" descr="Dz0803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413" y="3357563"/>
            <a:ext cx="3810000" cy="3038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4" name="Line 8"/>
          <p:cNvSpPr/>
          <p:nvPr/>
        </p:nvSpPr>
        <p:spPr>
          <a:xfrm>
            <a:off x="3554413" y="2747963"/>
            <a:ext cx="106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build="p"/>
      <p:bldP spid="55300" grpId="0" build="p"/>
      <p:bldP spid="55301" grpId="0" animBg="1"/>
      <p:bldP spid="55302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/>
          </p:cNvSpPr>
          <p:nvPr>
            <p:ph type="title"/>
          </p:nvPr>
        </p:nvSpPr>
        <p:spPr>
          <a:xfrm>
            <a:off x="323850" y="692150"/>
            <a:ext cx="2808288" cy="609600"/>
          </a:xfrm>
        </p:spPr>
        <p:txBody>
          <a:bodyPr wrap="square" lIns="91440" tIns="45720" rIns="91440" bIns="45720" anchor="ctr"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3200" dirty="0">
                <a:ea typeface="华文行楷" panose="02010800040101010101" pitchFamily="2" charset="-122"/>
              </a:rPr>
              <a:t>讨论一</a:t>
            </a:r>
            <a:endParaRPr lang="zh-CN" altLang="en-US" sz="2400" b="1" dirty="0">
              <a:ea typeface="华文行楷" panose="02010800040101010101" pitchFamily="2" charset="-122"/>
            </a:endParaRPr>
          </a:p>
        </p:txBody>
      </p:sp>
      <p:sp>
        <p:nvSpPr>
          <p:cNvPr id="75778" name="Rectangle 3"/>
          <p:cNvSpPr/>
          <p:nvPr/>
        </p:nvSpPr>
        <p:spPr>
          <a:xfrm>
            <a:off x="2471738" y="2085975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5779" name="Object 4"/>
          <p:cNvGraphicFramePr/>
          <p:nvPr/>
        </p:nvGraphicFramePr>
        <p:xfrm>
          <a:off x="1979613" y="2997200"/>
          <a:ext cx="4953000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name="" r:id="rId1" imgW="4206875" imgH="2674620" progId="">
                  <p:embed/>
                </p:oleObj>
              </mc:Choice>
              <mc:Fallback>
                <p:oleObj name="" r:id="rId1" imgW="4206875" imgH="2674620" progId="">
                  <p:embed/>
                  <p:pic>
                    <p:nvPicPr>
                      <p:cNvPr id="0" name="图片 3234"/>
                      <p:cNvPicPr/>
                      <p:nvPr/>
                    </p:nvPicPr>
                    <p:blipFill>
                      <a:blip r:embed="rId2"/>
                      <a:srcRect r="21428" b="12889"/>
                      <a:stretch>
                        <a:fillRect/>
                      </a:stretch>
                    </p:blipFill>
                    <p:spPr>
                      <a:xfrm>
                        <a:off x="1979613" y="2997200"/>
                        <a:ext cx="4953000" cy="351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0" name="Text Box 5"/>
          <p:cNvSpPr txBox="1"/>
          <p:nvPr/>
        </p:nvSpPr>
        <p:spPr>
          <a:xfrm>
            <a:off x="611188" y="1196975"/>
            <a:ext cx="8077200" cy="1774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5000"/>
              </a:lnSpc>
              <a:spcBef>
                <a:spcPct val="45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已知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的峰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峰值均为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10V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，二极管为理想二极管。</a:t>
            </a:r>
            <a:b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求出稳压管的稳压值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的阻值；</a:t>
            </a:r>
            <a:b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定性画出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O1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300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O2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的波形图；</a:t>
            </a:r>
            <a:b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 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求解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的表达式。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/>
          </p:cNvSpPr>
          <p:nvPr>
            <p:ph type="title"/>
          </p:nvPr>
        </p:nvSpPr>
        <p:spPr>
          <a:xfrm>
            <a:off x="250825" y="908050"/>
            <a:ext cx="8686800" cy="652463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2800" dirty="0">
                <a:ea typeface="华文行楷" panose="02010800040101010101" pitchFamily="2" charset="-122"/>
              </a:rPr>
              <a:t>讨论二：</a:t>
            </a:r>
            <a:r>
              <a:rPr lang="zh-CN" altLang="en-US" sz="2400" b="1" dirty="0"/>
              <a:t>设计实现</a:t>
            </a:r>
            <a:r>
              <a:rPr lang="zh-CN" altLang="en-US" sz="2400" b="1" dirty="0">
                <a:latin typeface="宋体" panose="02010600030101010101" pitchFamily="2" charset="-122"/>
              </a:rPr>
              <a:t>将峰值为</a:t>
            </a:r>
            <a:r>
              <a:rPr lang="en-US" altLang="zh-CN" sz="2400" b="1" dirty="0">
                <a:latin typeface="宋体" panose="02010600030101010101" pitchFamily="2" charset="-122"/>
              </a:rPr>
              <a:t>1V</a:t>
            </a:r>
            <a:r>
              <a:rPr lang="zh-CN" altLang="en-US" sz="2400" b="1" dirty="0">
                <a:latin typeface="宋体" panose="02010600030101010101" pitchFamily="2" charset="-122"/>
              </a:rPr>
              <a:t>、频率为</a:t>
            </a:r>
            <a:r>
              <a:rPr lang="en-US" altLang="zh-CN" sz="2400" b="1" dirty="0">
                <a:latin typeface="宋体" panose="02010600030101010101" pitchFamily="2" charset="-122"/>
              </a:rPr>
              <a:t>100Hz</a:t>
            </a:r>
            <a:r>
              <a:rPr lang="zh-CN" altLang="en-US" sz="2400" b="1" dirty="0">
                <a:latin typeface="宋体" panose="02010600030101010101" pitchFamily="2" charset="-122"/>
              </a:rPr>
              <a:t>的正弦波输入电压变换为峰值为</a:t>
            </a:r>
            <a:r>
              <a:rPr lang="en-US" altLang="zh-CN" sz="2400" b="1" dirty="0">
                <a:latin typeface="宋体" panose="02010600030101010101" pitchFamily="2" charset="-122"/>
              </a:rPr>
              <a:t>5V</a:t>
            </a:r>
            <a:r>
              <a:rPr lang="zh-CN" altLang="en-US" sz="2400" b="1" dirty="0">
                <a:latin typeface="宋体" panose="02010600030101010101" pitchFamily="2" charset="-122"/>
              </a:rPr>
              <a:t>、频率为</a:t>
            </a:r>
            <a:r>
              <a:rPr lang="en-US" altLang="zh-CN" sz="2400" b="1" dirty="0">
                <a:latin typeface="宋体" panose="02010600030101010101" pitchFamily="2" charset="-122"/>
              </a:rPr>
              <a:t>200Hz</a:t>
            </a:r>
            <a:r>
              <a:rPr lang="zh-CN" altLang="en-US" sz="2400" b="1" dirty="0">
                <a:latin typeface="宋体" panose="02010600030101010101" pitchFamily="2" charset="-122"/>
              </a:rPr>
              <a:t>锯齿波电压的电路</a:t>
            </a:r>
            <a:r>
              <a:rPr lang="zh-CN" altLang="en-US" sz="2400" dirty="0">
                <a:ea typeface="华文行楷" panose="02010800040101010101" pitchFamily="2" charset="-122"/>
              </a:rPr>
              <a:t>。</a:t>
            </a:r>
            <a:endParaRPr lang="zh-CN" altLang="en-US" sz="2400" dirty="0">
              <a:ea typeface="华文行楷" panose="02010800040101010101" pitchFamily="2" charset="-122"/>
            </a:endParaRPr>
          </a:p>
        </p:txBody>
      </p:sp>
      <p:sp>
        <p:nvSpPr>
          <p:cNvPr id="77826" name="Rectangle 5"/>
          <p:cNvSpPr/>
          <p:nvPr/>
        </p:nvSpPr>
        <p:spPr>
          <a:xfrm>
            <a:off x="0" y="20764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8788" name="Object 4"/>
          <p:cNvGraphicFramePr/>
          <p:nvPr/>
        </p:nvGraphicFramePr>
        <p:xfrm>
          <a:off x="755650" y="2636838"/>
          <a:ext cx="7777163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9" name="" r:id="rId1" imgW="8077200" imgH="3914775" progId="">
                  <p:embed/>
                </p:oleObj>
              </mc:Choice>
              <mc:Fallback>
                <p:oleObj name="" r:id="rId1" imgW="8077200" imgH="3914775" progId="">
                  <p:embed/>
                  <p:pic>
                    <p:nvPicPr>
                      <p:cNvPr id="0" name="图片 3235"/>
                      <p:cNvPicPr/>
                      <p:nvPr/>
                    </p:nvPicPr>
                    <p:blipFill>
                      <a:blip r:embed="rId2"/>
                      <a:srcRect r="6871"/>
                      <a:stretch>
                        <a:fillRect/>
                      </a:stretch>
                    </p:blipFill>
                    <p:spPr>
                      <a:xfrm>
                        <a:off x="755650" y="2636838"/>
                        <a:ext cx="7777163" cy="4054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8790" name="Picture 6"/>
          <p:cNvPicPr>
            <a:picLocks noChangeAspect="1"/>
          </p:cNvPicPr>
          <p:nvPr/>
        </p:nvPicPr>
        <p:blipFill>
          <a:blip r:embed="rId3"/>
          <a:srcRect l="28514" t="22687" r="28532" b="25269"/>
          <a:stretch>
            <a:fillRect/>
          </a:stretch>
        </p:blipFill>
        <p:spPr>
          <a:xfrm>
            <a:off x="611188" y="2636838"/>
            <a:ext cx="4392612" cy="3978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9" name="Rectangle 8"/>
          <p:cNvSpPr/>
          <p:nvPr/>
        </p:nvSpPr>
        <p:spPr>
          <a:xfrm>
            <a:off x="0" y="33575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8791" name="Object 7"/>
          <p:cNvGraphicFramePr/>
          <p:nvPr/>
        </p:nvGraphicFramePr>
        <p:xfrm>
          <a:off x="900113" y="1700213"/>
          <a:ext cx="719931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0" name="" r:id="rId4" imgW="6221095" imgH="687070" progId="">
                  <p:embed/>
                </p:oleObj>
              </mc:Choice>
              <mc:Fallback>
                <p:oleObj name="" r:id="rId4" imgW="6221095" imgH="687070" progId="">
                  <p:embed/>
                  <p:pic>
                    <p:nvPicPr>
                      <p:cNvPr id="0" name="图片 323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0113" y="1700213"/>
                        <a:ext cx="7199312" cy="796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3"/>
          <p:cNvSpPr>
            <a:spLocks noGrp="1"/>
          </p:cNvSpPr>
          <p:nvPr>
            <p:ph type="ctrTitle"/>
          </p:nvPr>
        </p:nvSpPr>
        <p:spPr>
          <a:xfrm>
            <a:off x="1547813" y="1844675"/>
            <a:ext cx="5616575" cy="762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§7.4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信号的转换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8850" name="Text Box 9">
            <a:hlinkClick r:id="rId1" action="ppaction://hlinksldjump"/>
          </p:cNvPr>
          <p:cNvSpPr txBox="1"/>
          <p:nvPr/>
        </p:nvSpPr>
        <p:spPr>
          <a:xfrm>
            <a:off x="2771775" y="2852738"/>
            <a:ext cx="2087563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一、概述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851" name="Text Box 10">
            <a:hlinkClick r:id="rId2" action="ppaction://hlinksldjump"/>
          </p:cNvPr>
          <p:cNvSpPr txBox="1"/>
          <p:nvPr/>
        </p:nvSpPr>
        <p:spPr>
          <a:xfrm>
            <a:off x="2771775" y="3429000"/>
            <a:ext cx="3240088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二、</a:t>
            </a:r>
            <a:r>
              <a:rPr lang="en-US" altLang="zh-CN" sz="28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u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en-US" altLang="zh-CN" sz="28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 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转换电路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852" name="Text Box 11">
            <a:hlinkClick r:id="rId3" action="ppaction://hlinksldjump"/>
          </p:cNvPr>
          <p:cNvSpPr txBox="1"/>
          <p:nvPr/>
        </p:nvSpPr>
        <p:spPr>
          <a:xfrm>
            <a:off x="2771775" y="4076700"/>
            <a:ext cx="33131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三、精密整流电路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8853" name="Text Box 12">
            <a:hlinkClick r:id="rId4" action="ppaction://hlinksldjump"/>
          </p:cNvPr>
          <p:cNvSpPr txBox="1"/>
          <p:nvPr/>
        </p:nvSpPr>
        <p:spPr>
          <a:xfrm>
            <a:off x="2843213" y="4724400"/>
            <a:ext cx="345757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四、</a:t>
            </a:r>
            <a:r>
              <a:rPr lang="en-US" altLang="zh-CN" sz="28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u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en-US" altLang="zh-CN" sz="28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 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转换电路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6463" y="3357563"/>
            <a:ext cx="1223962" cy="1943100"/>
            <a:chOff x="2971" y="2115"/>
            <a:chExt cx="771" cy="1224"/>
          </a:xfrm>
        </p:grpSpPr>
        <p:sp>
          <p:nvSpPr>
            <p:cNvPr id="79874" name="Rectangle 3"/>
            <p:cNvSpPr/>
            <p:nvPr/>
          </p:nvSpPr>
          <p:spPr>
            <a:xfrm>
              <a:off x="2971" y="3022"/>
              <a:ext cx="363" cy="317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875" name="Rectangle 4"/>
            <p:cNvSpPr/>
            <p:nvPr/>
          </p:nvSpPr>
          <p:spPr>
            <a:xfrm>
              <a:off x="3243" y="2432"/>
              <a:ext cx="499" cy="27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876" name="Rectangle 5"/>
            <p:cNvSpPr/>
            <p:nvPr/>
          </p:nvSpPr>
          <p:spPr>
            <a:xfrm>
              <a:off x="3198" y="2115"/>
              <a:ext cx="408" cy="27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9877" name="Rectangle 6"/>
          <p:cNvSpPr>
            <a:spLocks noGrp="1"/>
          </p:cNvSpPr>
          <p:nvPr>
            <p:ph type="title"/>
          </p:nvPr>
        </p:nvSpPr>
        <p:spPr>
          <a:xfrm>
            <a:off x="468313" y="1196975"/>
            <a:ext cx="5688012" cy="5461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600" dirty="0">
                <a:solidFill>
                  <a:schemeClr val="tx1"/>
                </a:solidFill>
                <a:ea typeface="华文行楷" panose="02010800040101010101" pitchFamily="2" charset="-122"/>
              </a:rPr>
              <a:t>一、概述</a:t>
            </a:r>
            <a:endParaRPr lang="zh-CN" altLang="en-US" sz="4000" dirty="0">
              <a:solidFill>
                <a:schemeClr val="tx1"/>
              </a:solidFill>
              <a:latin typeface="华文彩云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1447" name="Rectangle 7"/>
          <p:cNvSpPr>
            <a:spLocks noGrp="1"/>
          </p:cNvSpPr>
          <p:nvPr>
            <p:ph idx="1"/>
          </p:nvPr>
        </p:nvSpPr>
        <p:spPr>
          <a:xfrm>
            <a:off x="755650" y="2276475"/>
            <a:ext cx="8153400" cy="3048000"/>
          </a:xfr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sz="2800" b="1" dirty="0"/>
              <a:t>信号的发送：调幅、调频、调相</a:t>
            </a:r>
            <a:endParaRPr lang="zh-CN" altLang="en-US" sz="2800" b="1" dirty="0"/>
          </a:p>
          <a:p>
            <a:pPr eaLnBrk="1" hangingPunct="1"/>
            <a:r>
              <a:rPr lang="zh-CN" altLang="en-US" sz="2800" b="1" dirty="0"/>
              <a:t>信号的接收：解调</a:t>
            </a:r>
            <a:endParaRPr lang="zh-CN" altLang="en-US" sz="2800" b="1" dirty="0"/>
          </a:p>
          <a:p>
            <a:pPr eaLnBrk="1" hangingPunct="1"/>
            <a:r>
              <a:rPr lang="zh-CN" altLang="en-US" sz="2800" b="1" dirty="0"/>
              <a:t>信号对负载的驱动：</a:t>
            </a:r>
            <a:r>
              <a:rPr lang="en-US" altLang="zh-CN" sz="2800" b="1" i="1" dirty="0"/>
              <a:t>i</a:t>
            </a:r>
            <a:r>
              <a:rPr lang="en-US" altLang="zh-CN" sz="2800" b="1" dirty="0"/>
              <a:t>-</a:t>
            </a:r>
            <a:r>
              <a:rPr lang="en-US" altLang="zh-CN" sz="2800" b="1" i="1" dirty="0"/>
              <a:t>u</a:t>
            </a:r>
            <a:r>
              <a:rPr lang="zh-CN" altLang="en-US" sz="2800" b="1" dirty="0"/>
              <a:t>，</a:t>
            </a:r>
            <a:r>
              <a:rPr lang="en-US" altLang="zh-CN" sz="2800" b="1" i="1" dirty="0"/>
              <a:t>u</a:t>
            </a:r>
            <a:r>
              <a:rPr lang="en-US" altLang="zh-CN" sz="2800" b="1" dirty="0"/>
              <a:t>-</a:t>
            </a:r>
            <a:r>
              <a:rPr lang="en-US" altLang="zh-CN" sz="2800" b="1" i="1" dirty="0"/>
              <a:t>i</a:t>
            </a:r>
            <a:endParaRPr lang="en-US" altLang="zh-CN" sz="2800" b="1" dirty="0"/>
          </a:p>
          <a:p>
            <a:pPr eaLnBrk="1" hangingPunct="1"/>
            <a:r>
              <a:rPr lang="zh-CN" altLang="en-US" sz="2800" b="1" dirty="0"/>
              <a:t>信号的预处理：</a:t>
            </a:r>
            <a:r>
              <a:rPr lang="en-US" altLang="zh-CN" sz="2800" b="1" dirty="0"/>
              <a:t>AC-DC</a:t>
            </a:r>
            <a:r>
              <a:rPr lang="zh-CN" altLang="en-US" sz="2800" b="1" dirty="0"/>
              <a:t>（整流、检波、滤波）                  </a:t>
            </a:r>
            <a:r>
              <a:rPr lang="en-US" altLang="zh-CN" sz="2800" b="1" dirty="0"/>
              <a:t>DC-AC</a:t>
            </a:r>
            <a:r>
              <a:rPr lang="zh-CN" altLang="en-US" sz="2800" b="1" dirty="0"/>
              <a:t>（斩波）</a:t>
            </a:r>
            <a:endParaRPr lang="zh-CN" altLang="en-US" sz="2800" b="1" dirty="0"/>
          </a:p>
          <a:p>
            <a:pPr eaLnBrk="1" hangingPunct="1"/>
            <a:r>
              <a:rPr lang="zh-CN" altLang="en-US" sz="2800" b="1" dirty="0"/>
              <a:t>信号的接口：</a:t>
            </a:r>
            <a:r>
              <a:rPr lang="en-US" altLang="zh-CN" sz="2800" b="1" dirty="0"/>
              <a:t>A-D</a:t>
            </a:r>
            <a:r>
              <a:rPr lang="zh-CN" altLang="en-US" sz="2800" b="1" dirty="0"/>
              <a:t>（</a:t>
            </a:r>
            <a:r>
              <a:rPr lang="zh-CN" altLang="zh-CN" sz="2800" b="1" dirty="0"/>
              <a:t>如 </a:t>
            </a:r>
            <a:r>
              <a:rPr lang="en-US" altLang="zh-CN" sz="2800" b="1" i="1" dirty="0"/>
              <a:t>u</a:t>
            </a:r>
            <a:r>
              <a:rPr lang="en-US" altLang="zh-CN" sz="2800" b="1" dirty="0"/>
              <a:t>-</a:t>
            </a:r>
            <a:r>
              <a:rPr lang="en-US" altLang="zh-CN" sz="2800" b="1" i="1" dirty="0"/>
              <a:t>f </a:t>
            </a:r>
            <a:r>
              <a:rPr lang="zh-CN" altLang="en-US" sz="2800" b="1" dirty="0"/>
              <a:t>），</a:t>
            </a:r>
            <a:r>
              <a:rPr lang="en-US" altLang="zh-CN" sz="2800" b="1" dirty="0"/>
              <a:t>D-A</a:t>
            </a:r>
            <a:endParaRPr lang="en-US" altLang="zh-C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调幅与解调</a:t>
            </a:r>
            <a:endParaRPr lang="en-US" altLang="zh-CN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104900"/>
            <a:ext cx="5856605" cy="4122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10" y="4114800"/>
            <a:ext cx="5028565" cy="2105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05" y="598805"/>
            <a:ext cx="2637790" cy="37045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调频 </a:t>
            </a:r>
            <a:endParaRPr lang="en-US" altLang="zh-CN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880" y="1605280"/>
            <a:ext cx="6238240" cy="3647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 l="16431" t="24820" r="41411" b="27567"/>
          <a:stretch>
            <a:fillRect/>
          </a:stretch>
        </p:blipFill>
        <p:spPr>
          <a:xfrm>
            <a:off x="1547813" y="1341438"/>
            <a:ext cx="6034087" cy="4525962"/>
          </a:xfrm>
        </p:spPr>
      </p:pic>
      <p:sp>
        <p:nvSpPr>
          <p:cNvPr id="120840" name="AutoShape 8"/>
          <p:cNvSpPr/>
          <p:nvPr/>
        </p:nvSpPr>
        <p:spPr>
          <a:xfrm>
            <a:off x="2051050" y="1874838"/>
            <a:ext cx="1939925" cy="474662"/>
          </a:xfrm>
          <a:prstGeom prst="borderCallout1">
            <a:avLst>
              <a:gd name="adj1" fmla="val 24079"/>
              <a:gd name="adj2" fmla="val 103926"/>
              <a:gd name="adj3" fmla="val 130102"/>
              <a:gd name="adj4" fmla="val 126269"/>
            </a:avLst>
          </a:prstGeom>
          <a:solidFill>
            <a:srgbClr val="66FFFF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振幅越来越大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ext Box 2"/>
          <p:cNvSpPr>
            <a:spLocks noGrp="1"/>
          </p:cNvSpPr>
          <p:nvPr>
            <p:ph type="title"/>
          </p:nvPr>
        </p:nvSpPr>
        <p:spPr>
          <a:xfrm>
            <a:off x="323850" y="836613"/>
            <a:ext cx="4648200" cy="609600"/>
          </a:xfrm>
        </p:spPr>
        <p:txBody>
          <a:bodyPr wrap="square" lIns="91440" tIns="45720" rIns="91440" bIns="45720" anchor="b"/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</a:t>
            </a:r>
            <a:r>
              <a:rPr lang="zh-CN" altLang="en-US" sz="3200" b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3200" b="1" i="1" dirty="0">
                <a:solidFill>
                  <a:schemeClr val="tx1"/>
                </a:solidFill>
                <a:ea typeface="隶书" panose="02010509060101010101" pitchFamily="49" charset="-122"/>
              </a:rPr>
              <a:t>u</a:t>
            </a:r>
            <a:r>
              <a:rPr lang="en-US" altLang="zh-CN" sz="3200" b="1" dirty="0">
                <a:solidFill>
                  <a:schemeClr val="tx1"/>
                </a:solidFill>
                <a:ea typeface="隶书" panose="02010509060101010101" pitchFamily="49" charset="-122"/>
              </a:rPr>
              <a:t>-</a:t>
            </a:r>
            <a:r>
              <a:rPr lang="en-US" altLang="zh-CN" sz="3200" b="1" i="1" dirty="0">
                <a:solidFill>
                  <a:schemeClr val="tx1"/>
                </a:solidFill>
                <a:ea typeface="隶书" panose="02010509060101010101" pitchFamily="49" charset="-122"/>
              </a:rPr>
              <a:t>i</a:t>
            </a:r>
            <a:r>
              <a:rPr lang="en-US" altLang="zh-CN" sz="3200" b="1" i="1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转换电路</a:t>
            </a:r>
            <a:endParaRPr lang="zh-CN" altLang="en-US" sz="3200" i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62467" name="Object 3"/>
          <p:cNvGraphicFramePr/>
          <p:nvPr/>
        </p:nvGraphicFramePr>
        <p:xfrm>
          <a:off x="1790700" y="1570038"/>
          <a:ext cx="2209800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7" name="" r:id="rId1" imgW="17916525" imgH="7591425" progId="">
                  <p:embed/>
                </p:oleObj>
              </mc:Choice>
              <mc:Fallback>
                <p:oleObj name="" r:id="rId1" imgW="17916525" imgH="7591425" progId="">
                  <p:embed/>
                  <p:pic>
                    <p:nvPicPr>
                      <p:cNvPr id="0" name="图片 3237"/>
                      <p:cNvPicPr/>
                      <p:nvPr/>
                    </p:nvPicPr>
                    <p:blipFill>
                      <a:blip r:embed="rId2"/>
                      <a:srcRect l="52499" r="5000" b="11617"/>
                      <a:stretch>
                        <a:fillRect/>
                      </a:stretch>
                    </p:blipFill>
                    <p:spPr>
                      <a:xfrm>
                        <a:off x="1790700" y="1570038"/>
                        <a:ext cx="2209800" cy="1947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/>
          <p:nvPr/>
        </p:nvGraphicFramePr>
        <p:xfrm>
          <a:off x="1714500" y="4237038"/>
          <a:ext cx="198120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8" name="" r:id="rId3" imgW="1015365" imgH="393700" progId="Equation.3">
                  <p:embed/>
                </p:oleObj>
              </mc:Choice>
              <mc:Fallback>
                <p:oleObj name="" r:id="rId3" imgW="1015365" imgH="393700" progId="Equation.3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4500" y="4237038"/>
                        <a:ext cx="1981200" cy="766762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/>
          <p:cNvGraphicFramePr/>
          <p:nvPr/>
        </p:nvGraphicFramePr>
        <p:xfrm>
          <a:off x="5219700" y="1341438"/>
          <a:ext cx="274320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" r:id="rId5" imgW="10906125" imgH="8562975" progId="">
                  <p:embed/>
                </p:oleObj>
              </mc:Choice>
              <mc:Fallback>
                <p:oleObj name="" r:id="rId5" imgW="10906125" imgH="8562975" progId="">
                  <p:embed/>
                  <p:pic>
                    <p:nvPicPr>
                      <p:cNvPr id="0" name="图片 3241"/>
                      <p:cNvPicPr/>
                      <p:nvPr/>
                    </p:nvPicPr>
                    <p:blipFill>
                      <a:blip r:embed="rId6"/>
                      <a:srcRect r="8057"/>
                      <a:stretch>
                        <a:fillRect/>
                      </a:stretch>
                    </p:blipFill>
                    <p:spPr>
                      <a:xfrm>
                        <a:off x="5219700" y="1341438"/>
                        <a:ext cx="2743200" cy="234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/>
          <p:nvPr/>
        </p:nvGraphicFramePr>
        <p:xfrm>
          <a:off x="5372100" y="4237038"/>
          <a:ext cx="20574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" r:id="rId7" imgW="1104265" imgH="393700" progId="Equation.3">
                  <p:embed/>
                </p:oleObj>
              </mc:Choice>
              <mc:Fallback>
                <p:oleObj name="" r:id="rId7" imgW="1104265" imgH="393700" progId="Equation.3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72100" y="4237038"/>
                        <a:ext cx="2057400" cy="731837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1" name="Text Box 7"/>
          <p:cNvSpPr txBox="1"/>
          <p:nvPr/>
        </p:nvSpPr>
        <p:spPr>
          <a:xfrm>
            <a:off x="723900" y="5075238"/>
            <a:ext cx="7924800" cy="1406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若信号源不能输出电流，则选电路一；若信号源能够输出一定的电流，则可选电路二。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若负载需接地，则上述两电路均不符合要求。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2" name="Text Box 8"/>
          <p:cNvSpPr txBox="1"/>
          <p:nvPr/>
        </p:nvSpPr>
        <p:spPr>
          <a:xfrm>
            <a:off x="571500" y="14938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电路一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3" name="Text Box 9"/>
          <p:cNvSpPr txBox="1"/>
          <p:nvPr/>
        </p:nvSpPr>
        <p:spPr>
          <a:xfrm>
            <a:off x="4305300" y="1417638"/>
            <a:ext cx="14478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电路二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4" name="Text Box 10"/>
          <p:cNvSpPr txBox="1"/>
          <p:nvPr/>
        </p:nvSpPr>
        <p:spPr>
          <a:xfrm>
            <a:off x="952500" y="3627438"/>
            <a:ext cx="3581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引入了电流串联负反馈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75" name="Text Box 11"/>
          <p:cNvSpPr txBox="1"/>
          <p:nvPr/>
        </p:nvSpPr>
        <p:spPr>
          <a:xfrm>
            <a:off x="5295900" y="3627438"/>
            <a:ext cx="3581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引入了电流并联负反馈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2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1" grpId="0" build="p"/>
      <p:bldP spid="62472" grpId="0" build="p"/>
      <p:bldP spid="62473" grpId="0" build="p"/>
      <p:bldP spid="62474" grpId="0" build="p"/>
      <p:bldP spid="6247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ext Box 2"/>
          <p:cNvSpPr>
            <a:spLocks noGrp="1"/>
          </p:cNvSpPr>
          <p:nvPr>
            <p:ph type="title"/>
          </p:nvPr>
        </p:nvSpPr>
        <p:spPr>
          <a:xfrm>
            <a:off x="250825" y="908050"/>
            <a:ext cx="3733800" cy="457200"/>
          </a:xfrm>
        </p:spPr>
        <p:txBody>
          <a:bodyPr wrap="square" lIns="91440" tIns="45720" rIns="91440" bIns="45720" anchor="b"/>
          <a:lstStyle/>
          <a:p>
            <a:pPr algn="l" eaLnBrk="1" hangingPunct="1">
              <a:spcBef>
                <a:spcPct val="50000"/>
              </a:spcBef>
            </a:pPr>
            <a:r>
              <a:rPr lang="zh-CN" altLang="zh-CN" sz="3200" dirty="0">
                <a:solidFill>
                  <a:schemeClr val="tx1"/>
                </a:solidFill>
                <a:ea typeface="华文行楷" panose="02010800040101010101" pitchFamily="2" charset="-122"/>
              </a:rPr>
              <a:t>豪兰德电流源电路</a:t>
            </a:r>
            <a:endParaRPr lang="zh-CN" altLang="en-US" sz="3600" dirty="0">
              <a:solidFill>
                <a:schemeClr val="tx1"/>
              </a:solidFill>
              <a:latin typeface="隶书" panose="02010509060101010101" pitchFamily="49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63491" name="Object 3"/>
          <p:cNvGraphicFramePr/>
          <p:nvPr/>
        </p:nvGraphicFramePr>
        <p:xfrm>
          <a:off x="4211638" y="3213100"/>
          <a:ext cx="31686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" r:id="rId1" imgW="1561465" imgH="431800" progId="Equation.3">
                  <p:embed/>
                </p:oleObj>
              </mc:Choice>
              <mc:Fallback>
                <p:oleObj name="" r:id="rId1" imgW="1561465" imgH="431800" progId="Equation.3">
                  <p:embed/>
                  <p:pic>
                    <p:nvPicPr>
                      <p:cNvPr id="0" name="图片 323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11638" y="3213100"/>
                        <a:ext cx="3168650" cy="8747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Text Box 4"/>
          <p:cNvSpPr txBox="1"/>
          <p:nvPr/>
        </p:nvSpPr>
        <p:spPr>
          <a:xfrm>
            <a:off x="838200" y="4246563"/>
            <a:ext cx="74676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电路既引入了负反馈，又引入了正反馈。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3493" name="Object 5"/>
          <p:cNvGraphicFramePr/>
          <p:nvPr/>
        </p:nvGraphicFramePr>
        <p:xfrm>
          <a:off x="971550" y="4797425"/>
          <a:ext cx="670718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" r:id="rId3" imgW="3340100" imgH="508000" progId="Equation.3">
                  <p:embed/>
                </p:oleObj>
              </mc:Choice>
              <mc:Fallback>
                <p:oleObj name="" r:id="rId3" imgW="3340100" imgH="508000" progId="Equation.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550" y="4797425"/>
                        <a:ext cx="6707188" cy="10191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Text Box 6"/>
          <p:cNvSpPr txBox="1"/>
          <p:nvPr/>
        </p:nvSpPr>
        <p:spPr>
          <a:xfrm>
            <a:off x="900113" y="5949950"/>
            <a:ext cx="42481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=∞!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如何求解输出电阻？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1926" name="Object 7"/>
          <p:cNvGraphicFramePr/>
          <p:nvPr/>
        </p:nvGraphicFramePr>
        <p:xfrm>
          <a:off x="395288" y="1485900"/>
          <a:ext cx="3529012" cy="245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" r:id="rId5" imgW="10620375" imgH="7381875" progId="">
                  <p:embed/>
                </p:oleObj>
              </mc:Choice>
              <mc:Fallback>
                <p:oleObj name="" r:id="rId5" imgW="10620375" imgH="7381875" progId="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485900"/>
                        <a:ext cx="3529012" cy="2452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1"/>
          <p:cNvGrpSpPr/>
          <p:nvPr/>
        </p:nvGrpSpPr>
        <p:grpSpPr>
          <a:xfrm>
            <a:off x="4067175" y="1125538"/>
            <a:ext cx="4645025" cy="2011362"/>
            <a:chOff x="2562" y="482"/>
            <a:chExt cx="2926" cy="1267"/>
          </a:xfrm>
        </p:grpSpPr>
        <p:graphicFrame>
          <p:nvGraphicFramePr>
            <p:cNvPr id="81931" name="Object 12"/>
            <p:cNvGraphicFramePr/>
            <p:nvPr/>
          </p:nvGraphicFramePr>
          <p:xfrm>
            <a:off x="2608" y="845"/>
            <a:ext cx="2880" cy="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84" name="" r:id="rId7" imgW="2184400" imgH="685800" progId="Equation.3">
                    <p:embed/>
                  </p:oleObj>
                </mc:Choice>
                <mc:Fallback>
                  <p:oleObj name="" r:id="rId7" imgW="2184400" imgH="685800" progId="Equation.3">
                    <p:embed/>
                    <p:pic>
                      <p:nvPicPr>
                        <p:cNvPr id="0" name="图片 324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08" y="845"/>
                          <a:ext cx="2880" cy="904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32" name="Text Box 13"/>
            <p:cNvSpPr txBox="1"/>
            <p:nvPr/>
          </p:nvSpPr>
          <p:spPr>
            <a:xfrm>
              <a:off x="2562" y="482"/>
              <a:ext cx="222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理想运放情况下：</a:t>
              </a:r>
              <a:endPara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uild="p"/>
      <p:bldP spid="6349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/>
          <p:nvPr/>
        </p:nvGraphicFramePr>
        <p:xfrm>
          <a:off x="1363663" y="2789238"/>
          <a:ext cx="2971800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" r:id="rId1" imgW="17478375" imgH="9220200" progId="">
                  <p:embed/>
                </p:oleObj>
              </mc:Choice>
              <mc:Fallback>
                <p:oleObj name="" r:id="rId1" imgW="17478375" imgH="9220200" progId="">
                  <p:embed/>
                  <p:pic>
                    <p:nvPicPr>
                      <p:cNvPr id="0" name="图片 3243"/>
                      <p:cNvPicPr/>
                      <p:nvPr/>
                    </p:nvPicPr>
                    <p:blipFill>
                      <a:blip r:embed="rId2"/>
                      <a:srcRect t="16830" r="46249" b="19200"/>
                      <a:stretch>
                        <a:fillRect/>
                      </a:stretch>
                    </p:blipFill>
                    <p:spPr>
                      <a:xfrm>
                        <a:off x="1363663" y="2789238"/>
                        <a:ext cx="2971800" cy="186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5" name="Text Box 3"/>
          <p:cNvSpPr txBox="1"/>
          <p:nvPr/>
        </p:nvSpPr>
        <p:spPr>
          <a:xfrm>
            <a:off x="677863" y="2103438"/>
            <a:ext cx="80772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为什么一般的整流电路不能作为精密的信号处理电路？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47" name="Rectangle 4"/>
          <p:cNvSpPr>
            <a:spLocks noGrp="1"/>
          </p:cNvSpPr>
          <p:nvPr>
            <p:ph type="title"/>
          </p:nvPr>
        </p:nvSpPr>
        <p:spPr>
          <a:xfrm>
            <a:off x="250825" y="836613"/>
            <a:ext cx="6750050" cy="517525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三、精密整流电路</a:t>
            </a:r>
            <a:endParaRPr lang="zh-CN" altLang="en-US" sz="32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sp>
        <p:nvSpPr>
          <p:cNvPr id="64517" name="Text Box 5"/>
          <p:cNvSpPr txBox="1"/>
          <p:nvPr/>
        </p:nvSpPr>
        <p:spPr>
          <a:xfrm>
            <a:off x="982663" y="5227638"/>
            <a:ext cx="73152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Imax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，则在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的整个周期中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始终为零；若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Imax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on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，则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仅在大于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on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近似为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，失真。</a:t>
            </a:r>
            <a:endParaRPr lang="zh-CN" altLang="en-US" sz="2400" b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8" name="Text Box 6"/>
          <p:cNvSpPr txBox="1"/>
          <p:nvPr/>
        </p:nvSpPr>
        <p:spPr>
          <a:xfrm>
            <a:off x="449263" y="1341438"/>
            <a:ext cx="8305800" cy="822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精密整流电路是信号处理电路，不是电源中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AC-DC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的能量转换电路；实现微小信号的整流。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4519" name="Picture 7" descr="Dz080405"/>
          <p:cNvPicPr>
            <a:picLocks noChangeAspect="1"/>
          </p:cNvPicPr>
          <p:nvPr/>
        </p:nvPicPr>
        <p:blipFill>
          <a:blip r:embed="rId3"/>
          <a:srcRect l="66251" b="8623"/>
          <a:stretch>
            <a:fillRect/>
          </a:stretch>
        </p:blipFill>
        <p:spPr>
          <a:xfrm>
            <a:off x="4716463" y="2636838"/>
            <a:ext cx="1812925" cy="2590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  <p:bldP spid="64517" grpId="0" build="p"/>
      <p:bldP spid="64518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/>
          <p:nvPr/>
        </p:nvGraphicFramePr>
        <p:xfrm>
          <a:off x="1042988" y="1341438"/>
          <a:ext cx="33528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name="" r:id="rId1" imgW="22107525" imgH="10001250" progId="">
                  <p:embed/>
                </p:oleObj>
              </mc:Choice>
              <mc:Fallback>
                <p:oleObj name="" r:id="rId1" imgW="22107525" imgH="10001250" progId="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2"/>
                      <a:srcRect r="47501" b="8521"/>
                      <a:stretch>
                        <a:fillRect/>
                      </a:stretch>
                    </p:blipFill>
                    <p:spPr>
                      <a:xfrm>
                        <a:off x="1042988" y="1341438"/>
                        <a:ext cx="3352800" cy="2641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Line 3"/>
          <p:cNvSpPr/>
          <p:nvPr/>
        </p:nvSpPr>
        <p:spPr>
          <a:xfrm>
            <a:off x="3200400" y="1739900"/>
            <a:ext cx="457200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5540" name="Line 4"/>
          <p:cNvSpPr/>
          <p:nvPr/>
        </p:nvSpPr>
        <p:spPr>
          <a:xfrm flipH="1">
            <a:off x="2843213" y="2132013"/>
            <a:ext cx="504825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2" name="Group 5"/>
          <p:cNvGrpSpPr/>
          <p:nvPr/>
        </p:nvGrpSpPr>
        <p:grpSpPr>
          <a:xfrm>
            <a:off x="4500563" y="1268413"/>
            <a:ext cx="3835400" cy="1419225"/>
            <a:chOff x="2835" y="663"/>
            <a:chExt cx="2416" cy="894"/>
          </a:xfrm>
        </p:grpSpPr>
        <p:sp>
          <p:nvSpPr>
            <p:cNvPr id="83973" name="Text Box 6"/>
            <p:cNvSpPr txBox="1"/>
            <p:nvPr/>
          </p:nvSpPr>
          <p:spPr>
            <a:xfrm>
              <a:off x="2835" y="663"/>
              <a:ext cx="172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设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zh-CN" altLang="en-US" sz="24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＝</a:t>
              </a: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3974" name="Object 7"/>
            <p:cNvGraphicFramePr/>
            <p:nvPr/>
          </p:nvGraphicFramePr>
          <p:xfrm>
            <a:off x="3075" y="951"/>
            <a:ext cx="2176" cy="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34" name="" r:id="rId3" imgW="1726565" imgH="482600" progId="Equation.3">
                    <p:embed/>
                  </p:oleObj>
                </mc:Choice>
                <mc:Fallback>
                  <p:oleObj name="" r:id="rId3" imgW="1726565" imgH="482600" progId="Equation.3">
                    <p:embed/>
                    <p:pic>
                      <p:nvPicPr>
                        <p:cNvPr id="0" name="图片 325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75" y="951"/>
                          <a:ext cx="2176" cy="606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5544" name="Object 8"/>
          <p:cNvGraphicFramePr/>
          <p:nvPr/>
        </p:nvGraphicFramePr>
        <p:xfrm>
          <a:off x="4859338" y="2636838"/>
          <a:ext cx="3465512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5" name="" r:id="rId5" imgW="1739265" imgH="482600" progId="Equation.3">
                  <p:embed/>
                </p:oleObj>
              </mc:Choice>
              <mc:Fallback>
                <p:oleObj name="" r:id="rId5" imgW="1739265" imgH="482600" progId="Equation.3">
                  <p:embed/>
                  <p:pic>
                    <p:nvPicPr>
                      <p:cNvPr id="0" name="图片 325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9338" y="2636838"/>
                        <a:ext cx="3465512" cy="9556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9"/>
          <p:cNvGraphicFramePr/>
          <p:nvPr/>
        </p:nvGraphicFramePr>
        <p:xfrm>
          <a:off x="685800" y="4025900"/>
          <a:ext cx="251460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6" name="" r:id="rId7" imgW="22107525" imgH="10001250" progId="">
                  <p:embed/>
                </p:oleObj>
              </mc:Choice>
              <mc:Fallback>
                <p:oleObj name="" r:id="rId7" imgW="22107525" imgH="10001250" progId="">
                  <p:embed/>
                  <p:pic>
                    <p:nvPicPr>
                      <p:cNvPr id="0" name="图片 3248"/>
                      <p:cNvPicPr/>
                      <p:nvPr/>
                    </p:nvPicPr>
                    <p:blipFill>
                      <a:blip r:embed="rId2"/>
                      <a:srcRect l="57500" b="16811"/>
                      <a:stretch>
                        <a:fillRect/>
                      </a:stretch>
                    </p:blipFill>
                    <p:spPr>
                      <a:xfrm>
                        <a:off x="685800" y="4025900"/>
                        <a:ext cx="2514600" cy="2228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6" name="Text Box 10"/>
          <p:cNvSpPr txBox="1"/>
          <p:nvPr/>
        </p:nvSpPr>
        <p:spPr>
          <a:xfrm>
            <a:off x="3492500" y="3860800"/>
            <a:ext cx="5194300" cy="1917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对于将二极管和晶体管作电子开关的集成运放应用电路，在分析电路时，首先应判断管子相当于开关闭合还是断开，它们的状态往往决定于输入信号或输出信号的极性。</a:t>
            </a:r>
            <a:endParaRPr lang="zh-CN" altLang="en-US" sz="2400" b="1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8" name="Rectangle 11"/>
          <p:cNvSpPr>
            <a:spLocks noGrp="1"/>
          </p:cNvSpPr>
          <p:nvPr>
            <p:ph type="title"/>
          </p:nvPr>
        </p:nvSpPr>
        <p:spPr>
          <a:xfrm>
            <a:off x="250825" y="836613"/>
            <a:ext cx="7627938" cy="45085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精密整流电路的组成</a:t>
            </a:r>
            <a:endParaRPr lang="zh-CN" altLang="en-US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5548" name="AutoShape 12"/>
          <p:cNvSpPr/>
          <p:nvPr/>
        </p:nvSpPr>
        <p:spPr>
          <a:xfrm>
            <a:off x="3276600" y="5778500"/>
            <a:ext cx="5410200" cy="457200"/>
          </a:xfrm>
          <a:prstGeom prst="borderCallout1">
            <a:avLst>
              <a:gd name="adj1" fmla="val 25000"/>
              <a:gd name="adj2" fmla="val -1407"/>
              <a:gd name="adj3" fmla="val 63542"/>
              <a:gd name="adj4" fmla="val -12764"/>
            </a:avLst>
          </a:prstGeom>
          <a:solidFill>
            <a:srgbClr val="66FFFF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半波整流，若加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的负半周，则实现全波整流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5549" name="Object 13"/>
          <p:cNvGraphicFramePr/>
          <p:nvPr/>
        </p:nvGraphicFramePr>
        <p:xfrm>
          <a:off x="609600" y="1892300"/>
          <a:ext cx="6858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7" name="" r:id="rId8" imgW="393065" imgH="215900" progId="Equation.3">
                  <p:embed/>
                </p:oleObj>
              </mc:Choice>
              <mc:Fallback>
                <p:oleObj name="" r:id="rId8" imgW="393065" imgH="215900" progId="Equation.3">
                  <p:embed/>
                  <p:pic>
                    <p:nvPicPr>
                      <p:cNvPr id="0" name="图片 325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1892300"/>
                        <a:ext cx="685800" cy="376238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0" name="Object 14"/>
          <p:cNvGraphicFramePr/>
          <p:nvPr/>
        </p:nvGraphicFramePr>
        <p:xfrm>
          <a:off x="609600" y="2806700"/>
          <a:ext cx="6858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8" name="" r:id="rId10" imgW="393065" imgH="215900" progId="Equation.3">
                  <p:embed/>
                </p:oleObj>
              </mc:Choice>
              <mc:Fallback>
                <p:oleObj name="" r:id="rId10" imgW="393065" imgH="215900" progId="Equation.3">
                  <p:embed/>
                  <p:pic>
                    <p:nvPicPr>
                      <p:cNvPr id="0" name="图片 325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2806700"/>
                        <a:ext cx="685800" cy="376238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1" name="AutoShape 15"/>
          <p:cNvSpPr/>
          <p:nvPr/>
        </p:nvSpPr>
        <p:spPr>
          <a:xfrm>
            <a:off x="2627313" y="3140075"/>
            <a:ext cx="1512887" cy="720725"/>
          </a:xfrm>
          <a:prstGeom prst="borderCallout1">
            <a:avLst>
              <a:gd name="adj1" fmla="val 15861"/>
              <a:gd name="adj2" fmla="val -5037"/>
              <a:gd name="adj3" fmla="val -24227"/>
              <a:gd name="adj4" fmla="val -9866"/>
            </a:avLst>
          </a:prstGeom>
          <a:solidFill>
            <a:srgbClr val="00FFFF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为什么是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精密整流？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6" grpId="0" build="p"/>
      <p:bldP spid="65548" grpId="0" animBg="1"/>
      <p:bldP spid="6555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/>
          </p:cNvSpPr>
          <p:nvPr>
            <p:ph type="title"/>
          </p:nvPr>
        </p:nvSpPr>
        <p:spPr>
          <a:xfrm>
            <a:off x="250825" y="765175"/>
            <a:ext cx="4191000" cy="6096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全波精密整流电路</a:t>
            </a:r>
            <a:endParaRPr lang="zh-CN" altLang="en-US" sz="3200" baseline="-250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graphicFrame>
        <p:nvGraphicFramePr>
          <p:cNvPr id="84994" name="Object 3"/>
          <p:cNvGraphicFramePr/>
          <p:nvPr/>
        </p:nvGraphicFramePr>
        <p:xfrm>
          <a:off x="533400" y="1358900"/>
          <a:ext cx="47244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" r:id="rId1" imgW="22526625" imgH="19278600" progId="">
                  <p:embed/>
                </p:oleObj>
              </mc:Choice>
              <mc:Fallback>
                <p:oleObj name="" r:id="rId1" imgW="22526625" imgH="19278600" progId="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2"/>
                      <a:srcRect l="8292" r="9863" b="57500"/>
                      <a:stretch>
                        <a:fillRect/>
                      </a:stretch>
                    </p:blipFill>
                    <p:spPr>
                      <a:xfrm>
                        <a:off x="533400" y="1358900"/>
                        <a:ext cx="4724400" cy="209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4"/>
          <p:cNvGraphicFramePr/>
          <p:nvPr/>
        </p:nvGraphicFramePr>
        <p:xfrm>
          <a:off x="5364163" y="1557338"/>
          <a:ext cx="31242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" r:id="rId3" imgW="1447165" imgH="482600" progId="Equation.3">
                  <p:embed/>
                </p:oleObj>
              </mc:Choice>
              <mc:Fallback>
                <p:oleObj name="" r:id="rId3" imgW="1447165" imgH="482600" progId="Equation.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4163" y="1557338"/>
                        <a:ext cx="3124200" cy="10382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5" name="Object 5"/>
          <p:cNvGraphicFramePr/>
          <p:nvPr/>
        </p:nvGraphicFramePr>
        <p:xfrm>
          <a:off x="5364163" y="2708275"/>
          <a:ext cx="22860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" r:id="rId5" imgW="876300" imgH="228600" progId="Equation.3">
                  <p:embed/>
                </p:oleObj>
              </mc:Choice>
              <mc:Fallback>
                <p:oleObj name="" r:id="rId5" imgW="876300" imgH="228600" progId="Equation.3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4163" y="2708275"/>
                        <a:ext cx="2286000" cy="5969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6"/>
          <p:cNvGraphicFramePr/>
          <p:nvPr/>
        </p:nvGraphicFramePr>
        <p:xfrm>
          <a:off x="609600" y="3568700"/>
          <a:ext cx="26670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" r:id="rId7" imgW="1155700" imgH="228600" progId="Equation.3">
                  <p:embed/>
                </p:oleObj>
              </mc:Choice>
              <mc:Fallback>
                <p:oleObj name="" r:id="rId7" imgW="1155700" imgH="228600" progId="Equation.3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3568700"/>
                        <a:ext cx="2667000" cy="5270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7" name="Object 7"/>
          <p:cNvGraphicFramePr/>
          <p:nvPr/>
        </p:nvGraphicFramePr>
        <p:xfrm>
          <a:off x="609600" y="4178300"/>
          <a:ext cx="27336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1" name="" r:id="rId9" imgW="1244600" imgH="228600" progId="Equation.3">
                  <p:embed/>
                </p:oleObj>
              </mc:Choice>
              <mc:Fallback>
                <p:oleObj name="" r:id="rId9" imgW="1244600" imgH="228600" progId="Equation.3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4178300"/>
                        <a:ext cx="2733675" cy="5016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8" name="Object 8"/>
          <p:cNvGraphicFramePr/>
          <p:nvPr/>
        </p:nvGraphicFramePr>
        <p:xfrm>
          <a:off x="609600" y="4787900"/>
          <a:ext cx="121126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" r:id="rId11" imgW="520065" imgH="254000" progId="Equation.3">
                  <p:embed/>
                </p:oleObj>
              </mc:Choice>
              <mc:Fallback>
                <p:oleObj name="" r:id="rId11" imgW="520065" imgH="254000" progId="Equation.3">
                  <p:embed/>
                  <p:pic>
                    <p:nvPicPr>
                      <p:cNvPr id="0" name="图片 325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9600" y="4787900"/>
                        <a:ext cx="1211263" cy="585788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 w="9525" cap="flat" cmpd="sng">
                        <a:solidFill>
                          <a:srgbClr val="FF99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569" name="Picture 9" descr="Dz080407"/>
          <p:cNvPicPr>
            <a:picLocks noChangeAspect="1"/>
          </p:cNvPicPr>
          <p:nvPr/>
        </p:nvPicPr>
        <p:blipFill>
          <a:blip r:embed="rId13"/>
          <a:srcRect t="47290" b="5418"/>
          <a:stretch>
            <a:fillRect/>
          </a:stretch>
        </p:blipFill>
        <p:spPr>
          <a:xfrm>
            <a:off x="3581400" y="3568700"/>
            <a:ext cx="5257800" cy="2128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70" name="AutoShape 10"/>
          <p:cNvSpPr/>
          <p:nvPr/>
        </p:nvSpPr>
        <p:spPr>
          <a:xfrm>
            <a:off x="4648200" y="5778500"/>
            <a:ext cx="2079625" cy="492125"/>
          </a:xfrm>
          <a:prstGeom prst="borderCallout2">
            <a:avLst>
              <a:gd name="adj1" fmla="val 23227"/>
              <a:gd name="adj2" fmla="val 103662"/>
              <a:gd name="adj3" fmla="val 23227"/>
              <a:gd name="adj4" fmla="val 118856"/>
              <a:gd name="adj5" fmla="val -59676"/>
              <a:gd name="adj6" fmla="val 134505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二倍频三角波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71" name="AutoShape 11"/>
          <p:cNvSpPr/>
          <p:nvPr/>
        </p:nvSpPr>
        <p:spPr>
          <a:xfrm>
            <a:off x="1752600" y="5778500"/>
            <a:ext cx="2362200" cy="533400"/>
          </a:xfrm>
          <a:prstGeom prst="borderCallout2">
            <a:avLst>
              <a:gd name="adj1" fmla="val 21431"/>
              <a:gd name="adj2" fmla="val -3227"/>
              <a:gd name="adj3" fmla="val 21431"/>
              <a:gd name="adj4" fmla="val -13375"/>
              <a:gd name="adj5" fmla="val -110120"/>
              <a:gd name="adj6" fmla="val -23792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绝对值运算电路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70" grpId="0" animBg="1"/>
      <p:bldP spid="6657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/>
          </p:cNvSpPr>
          <p:nvPr>
            <p:ph type="title"/>
          </p:nvPr>
        </p:nvSpPr>
        <p:spPr>
          <a:xfrm>
            <a:off x="755650" y="188913"/>
            <a:ext cx="6264275" cy="431800"/>
          </a:xfrm>
          <a:solidFill>
            <a:schemeClr val="bg1"/>
          </a:solidFill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zh-CN" sz="3200" dirty="0">
                <a:solidFill>
                  <a:schemeClr val="tx1"/>
                </a:solidFill>
                <a:ea typeface="华文行楷" panose="02010800040101010101" pitchFamily="2" charset="-122"/>
              </a:rPr>
              <a:t>四、</a:t>
            </a:r>
            <a:r>
              <a:rPr lang="en-US" altLang="zh-CN" sz="3200" b="1" i="1" dirty="0">
                <a:solidFill>
                  <a:schemeClr val="tx1"/>
                </a:solidFill>
                <a:ea typeface="隶书" panose="02010509060101010101" pitchFamily="49" charset="-122"/>
              </a:rPr>
              <a:t>u</a:t>
            </a:r>
            <a:r>
              <a:rPr lang="en-US" altLang="zh-CN" sz="3200" b="1" dirty="0">
                <a:solidFill>
                  <a:schemeClr val="tx1"/>
                </a:solidFill>
                <a:ea typeface="隶书" panose="02010509060101010101" pitchFamily="49" charset="-122"/>
              </a:rPr>
              <a:t>-</a:t>
            </a:r>
            <a:r>
              <a:rPr lang="en-US" altLang="zh-CN" sz="3200" b="1" i="1" dirty="0">
                <a:solidFill>
                  <a:schemeClr val="tx1"/>
                </a:solidFill>
                <a:ea typeface="隶书" panose="02010509060101010101" pitchFamily="49" charset="-122"/>
              </a:rPr>
              <a:t>f</a:t>
            </a:r>
            <a:r>
              <a:rPr lang="en-US" altLang="zh-CN" sz="3200" i="1" dirty="0">
                <a:solidFill>
                  <a:schemeClr val="tx1"/>
                </a:solidFill>
                <a:ea typeface="隶书" panose="02010509060101010101" pitchFamily="49" charset="-12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转换电路（</a:t>
            </a:r>
            <a:r>
              <a:rPr lang="zh-CN" altLang="zh-CN" sz="3200" dirty="0">
                <a:solidFill>
                  <a:schemeClr val="tx1"/>
                </a:solidFill>
                <a:ea typeface="华文行楷" panose="02010800040101010101" pitchFamily="2" charset="-122"/>
              </a:rPr>
              <a:t>压控振荡器</a:t>
            </a:r>
            <a:r>
              <a:rPr lang="zh-CN" altLang="en-US" sz="3200" dirty="0">
                <a:solidFill>
                  <a:schemeClr val="tx1"/>
                </a:solidFill>
                <a:ea typeface="华文行楷" panose="02010800040101010101" pitchFamily="2" charset="-122"/>
              </a:rPr>
              <a:t>）</a:t>
            </a:r>
            <a:endParaRPr lang="zh-CN" altLang="en-US" sz="3200" dirty="0">
              <a:solidFill>
                <a:schemeClr val="tx1"/>
              </a:solidFill>
              <a:ea typeface="华文行楷" panose="02010800040101010101" pitchFamily="2" charset="-122"/>
            </a:endParaRPr>
          </a:p>
        </p:txBody>
      </p:sp>
      <p:sp>
        <p:nvSpPr>
          <p:cNvPr id="86018" name="Text Box 3"/>
          <p:cNvSpPr txBox="1"/>
          <p:nvPr/>
        </p:nvSpPr>
        <p:spPr>
          <a:xfrm>
            <a:off x="468313" y="993775"/>
            <a:ext cx="50228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电荷平衡式压控振荡器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7588" name="Text Box 4"/>
          <p:cNvSpPr txBox="1"/>
          <p:nvPr/>
        </p:nvSpPr>
        <p:spPr>
          <a:xfrm>
            <a:off x="842963" y="1450975"/>
            <a:ext cx="64770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电路的组成：由锯齿波发生电路演变而来。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7593" name="Picture 9" descr="Dz080310"/>
          <p:cNvPicPr>
            <a:picLocks noGrp="1" noChangeAspect="1"/>
          </p:cNvPicPr>
          <p:nvPr>
            <p:ph idx="1"/>
          </p:nvPr>
        </p:nvPicPr>
        <p:blipFill>
          <a:blip r:embed="rId1"/>
          <a:srcRect b="62628"/>
          <a:stretch>
            <a:fillRect/>
          </a:stretch>
        </p:blipFill>
        <p:spPr>
          <a:xfrm>
            <a:off x="755650" y="1916113"/>
            <a:ext cx="4321175" cy="1800225"/>
          </a:xfrm>
        </p:spPr>
      </p:pic>
      <p:grpSp>
        <p:nvGrpSpPr>
          <p:cNvPr id="2" name="Group 10"/>
          <p:cNvGrpSpPr/>
          <p:nvPr/>
        </p:nvGrpSpPr>
        <p:grpSpPr>
          <a:xfrm>
            <a:off x="539750" y="3716338"/>
            <a:ext cx="4533900" cy="1870075"/>
            <a:chOff x="385" y="2387"/>
            <a:chExt cx="2856" cy="1178"/>
          </a:xfrm>
        </p:grpSpPr>
        <p:graphicFrame>
          <p:nvGraphicFramePr>
            <p:cNvPr id="86022" name="Object 11"/>
            <p:cNvGraphicFramePr/>
            <p:nvPr/>
          </p:nvGraphicFramePr>
          <p:xfrm>
            <a:off x="385" y="2478"/>
            <a:ext cx="2856" cy="1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71" name="" r:id="rId2" imgW="18697575" imgH="7115175" progId="">
                    <p:embed/>
                  </p:oleObj>
                </mc:Choice>
                <mc:Fallback>
                  <p:oleObj name="" r:id="rId2" imgW="18697575" imgH="7115175" progId="">
                    <p:embed/>
                    <p:pic>
                      <p:nvPicPr>
                        <p:cNvPr id="0" name="图片 3259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85" y="2478"/>
                          <a:ext cx="2856" cy="10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023" name="AutoShape 12"/>
            <p:cNvSpPr/>
            <p:nvPr/>
          </p:nvSpPr>
          <p:spPr>
            <a:xfrm>
              <a:off x="1746" y="2387"/>
              <a:ext cx="136" cy="13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00FFFF"/>
            </a:solidFill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3"/>
          <p:cNvGrpSpPr/>
          <p:nvPr/>
        </p:nvGrpSpPr>
        <p:grpSpPr>
          <a:xfrm>
            <a:off x="5148263" y="1916113"/>
            <a:ext cx="4176712" cy="3448050"/>
            <a:chOff x="3288" y="1253"/>
            <a:chExt cx="2631" cy="2172"/>
          </a:xfrm>
        </p:grpSpPr>
        <p:pic>
          <p:nvPicPr>
            <p:cNvPr id="86025" name="Picture 14" descr="Dz080310"/>
            <p:cNvPicPr>
              <a:picLocks noChangeAspect="1"/>
            </p:cNvPicPr>
            <p:nvPr/>
          </p:nvPicPr>
          <p:blipFill>
            <a:blip r:embed="rId4"/>
            <a:srcRect l="10272" t="42212" r="25522" b="3888"/>
            <a:stretch>
              <a:fillRect/>
            </a:stretch>
          </p:blipFill>
          <p:spPr>
            <a:xfrm>
              <a:off x="3552" y="1584"/>
              <a:ext cx="1968" cy="184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6026" name="AutoShape 15"/>
            <p:cNvSpPr/>
            <p:nvPr/>
          </p:nvSpPr>
          <p:spPr>
            <a:xfrm>
              <a:off x="4560" y="2496"/>
              <a:ext cx="485" cy="264"/>
            </a:xfrm>
            <a:prstGeom prst="borderCallout2">
              <a:avLst>
                <a:gd name="adj1" fmla="val 27273"/>
                <a:gd name="adj2" fmla="val -9898"/>
                <a:gd name="adj3" fmla="val 27273"/>
                <a:gd name="adj4" fmla="val -45153"/>
                <a:gd name="adj5" fmla="val -57574"/>
                <a:gd name="adj6" fmla="val -81444"/>
              </a:avLst>
            </a:prstGeom>
            <a:solidFill>
              <a:srgbClr val="66FFFF"/>
            </a:solidFill>
            <a:ln w="9525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 eaLnBrk="0" hangingPunct="0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≈</a:t>
              </a: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027" name="Text Box 16"/>
            <p:cNvSpPr txBox="1"/>
            <p:nvPr/>
          </p:nvSpPr>
          <p:spPr>
            <a:xfrm>
              <a:off x="3288" y="1253"/>
              <a:ext cx="263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A5002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电位器滑动端在最上端时：</a:t>
              </a:r>
              <a:endParaRPr lang="zh-CN" altLang="en-US" sz="2400" b="1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7601" name="AutoShape 17"/>
          <p:cNvSpPr/>
          <p:nvPr/>
        </p:nvSpPr>
        <p:spPr>
          <a:xfrm>
            <a:off x="766763" y="5641975"/>
            <a:ext cx="6019800" cy="685800"/>
          </a:xfrm>
          <a:prstGeom prst="borderCallout2">
            <a:avLst>
              <a:gd name="adj1" fmla="val 16667"/>
              <a:gd name="adj2" fmla="val 101264"/>
              <a:gd name="adj3" fmla="val 16667"/>
              <a:gd name="adj4" fmla="val 104931"/>
              <a:gd name="adj5" fmla="val -189352"/>
              <a:gd name="adj6" fmla="val 108782"/>
            </a:avLst>
          </a:prstGeom>
          <a:solidFill>
            <a:srgbClr val="66FFFF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eaLnBrk="0" hangingPunct="0"/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决定于外加电压，则电路的振荡频率就几乎仅仅受控于外加电压，实现了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的转换。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build="p"/>
      <p:bldP spid="6760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/>
          </p:cNvSpPr>
          <p:nvPr>
            <p:ph type="title"/>
          </p:nvPr>
        </p:nvSpPr>
        <p:spPr>
          <a:xfrm>
            <a:off x="755650" y="188913"/>
            <a:ext cx="4724400" cy="457200"/>
          </a:xfrm>
          <a:solidFill>
            <a:schemeClr val="bg1"/>
          </a:solidFill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1.  </a:t>
            </a:r>
            <a:r>
              <a:rPr lang="zh-CN" altLang="en-US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电荷平衡式压控振荡器</a:t>
            </a:r>
            <a:endParaRPr lang="zh-CN" altLang="zh-CN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88066" name="Group 3"/>
          <p:cNvGrpSpPr/>
          <p:nvPr/>
        </p:nvGrpSpPr>
        <p:grpSpPr>
          <a:xfrm>
            <a:off x="457200" y="1066800"/>
            <a:ext cx="5410200" cy="2205038"/>
            <a:chOff x="336" y="864"/>
            <a:chExt cx="3216" cy="1247"/>
          </a:xfrm>
        </p:grpSpPr>
        <p:graphicFrame>
          <p:nvGraphicFramePr>
            <p:cNvPr id="88067" name="Object 4"/>
            <p:cNvGraphicFramePr/>
            <p:nvPr/>
          </p:nvGraphicFramePr>
          <p:xfrm>
            <a:off x="336" y="864"/>
            <a:ext cx="3216" cy="1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1" name="" r:id="rId1" imgW="20688300" imgH="7896225" progId="">
                    <p:embed/>
                  </p:oleObj>
                </mc:Choice>
                <mc:Fallback>
                  <p:oleObj name="" r:id="rId1" imgW="20688300" imgH="7896225" progId="">
                    <p:embed/>
                    <p:pic>
                      <p:nvPicPr>
                        <p:cNvPr id="0" name="图片 325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6" y="864"/>
                          <a:ext cx="3216" cy="12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68" name="Text Box 5"/>
            <p:cNvSpPr txBox="1"/>
            <p:nvPr/>
          </p:nvSpPr>
          <p:spPr>
            <a:xfrm>
              <a:off x="1584" y="1872"/>
              <a:ext cx="576" cy="239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&gt;&gt;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9638" name="Picture 6" descr="Dz080410"/>
          <p:cNvPicPr>
            <a:picLocks noChangeAspect="1"/>
          </p:cNvPicPr>
          <p:nvPr/>
        </p:nvPicPr>
        <p:blipFill>
          <a:blip r:embed="rId3"/>
          <a:srcRect l="60413" r="4657" b="7672"/>
          <a:stretch>
            <a:fillRect/>
          </a:stretch>
        </p:blipFill>
        <p:spPr>
          <a:xfrm>
            <a:off x="609600" y="3352800"/>
            <a:ext cx="2819400" cy="2476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Group 7"/>
          <p:cNvGrpSpPr/>
          <p:nvPr/>
        </p:nvGrpSpPr>
        <p:grpSpPr>
          <a:xfrm>
            <a:off x="609600" y="3352800"/>
            <a:ext cx="3276600" cy="1855788"/>
            <a:chOff x="384" y="2112"/>
            <a:chExt cx="2064" cy="1169"/>
          </a:xfrm>
        </p:grpSpPr>
        <p:graphicFrame>
          <p:nvGraphicFramePr>
            <p:cNvPr id="88071" name="Object 8"/>
            <p:cNvGraphicFramePr/>
            <p:nvPr/>
          </p:nvGraphicFramePr>
          <p:xfrm>
            <a:off x="384" y="2112"/>
            <a:ext cx="28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2" name="" r:id="rId4" imgW="329565" imgH="215900" progId="Equation.3">
                    <p:embed/>
                  </p:oleObj>
                </mc:Choice>
                <mc:Fallback>
                  <p:oleObj name="" r:id="rId4" imgW="329565" imgH="215900" progId="Equation.3">
                    <p:embed/>
                    <p:pic>
                      <p:nvPicPr>
                        <p:cNvPr id="0" name="图片 326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4" y="2112"/>
                          <a:ext cx="288" cy="16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72" name="Object 9"/>
            <p:cNvGraphicFramePr/>
            <p:nvPr/>
          </p:nvGraphicFramePr>
          <p:xfrm>
            <a:off x="432" y="2688"/>
            <a:ext cx="28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3" name="" r:id="rId6" imgW="329565" imgH="215900" progId="Equation.3">
                    <p:embed/>
                  </p:oleObj>
                </mc:Choice>
                <mc:Fallback>
                  <p:oleObj name="" r:id="rId6" imgW="329565" imgH="215900" progId="Equation.3">
                    <p:embed/>
                    <p:pic>
                      <p:nvPicPr>
                        <p:cNvPr id="0" name="图片 326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32" y="2688"/>
                          <a:ext cx="288" cy="16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73" name="Object 10"/>
            <p:cNvGraphicFramePr/>
            <p:nvPr/>
          </p:nvGraphicFramePr>
          <p:xfrm>
            <a:off x="2160" y="3120"/>
            <a:ext cx="28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4" name="" r:id="rId8" imgW="329565" imgH="215900" progId="Equation.3">
                    <p:embed/>
                  </p:oleObj>
                </mc:Choice>
                <mc:Fallback>
                  <p:oleObj name="" r:id="rId8" imgW="329565" imgH="215900" progId="Equation.3">
                    <p:embed/>
                    <p:pic>
                      <p:nvPicPr>
                        <p:cNvPr id="0" name="图片 326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160" y="3120"/>
                          <a:ext cx="288" cy="16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74" name="Object 11"/>
            <p:cNvGraphicFramePr/>
            <p:nvPr/>
          </p:nvGraphicFramePr>
          <p:xfrm>
            <a:off x="2160" y="2688"/>
            <a:ext cx="28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5" name="" r:id="rId10" imgW="329565" imgH="215900" progId="Equation.3">
                    <p:embed/>
                  </p:oleObj>
                </mc:Choice>
                <mc:Fallback>
                  <p:oleObj name="" r:id="rId10" imgW="329565" imgH="215900" progId="Equation.3">
                    <p:embed/>
                    <p:pic>
                      <p:nvPicPr>
                        <p:cNvPr id="0" name="图片 326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160" y="2688"/>
                          <a:ext cx="288" cy="161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644" name="Object 12"/>
          <p:cNvGraphicFramePr/>
          <p:nvPr/>
        </p:nvGraphicFramePr>
        <p:xfrm>
          <a:off x="6019800" y="1066800"/>
          <a:ext cx="220980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6" name="" r:id="rId12" imgW="9496425" imgH="8258175" progId="">
                  <p:embed/>
                </p:oleObj>
              </mc:Choice>
              <mc:Fallback>
                <p:oleObj name="" r:id="rId12" imgW="9496425" imgH="8258175" progId="">
                  <p:embed/>
                  <p:pic>
                    <p:nvPicPr>
                      <p:cNvPr id="0" name="图片 326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19800" y="1066800"/>
                        <a:ext cx="2209800" cy="1924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Object 13"/>
          <p:cNvGraphicFramePr/>
          <p:nvPr/>
        </p:nvGraphicFramePr>
        <p:xfrm>
          <a:off x="6324600" y="3048000"/>
          <a:ext cx="17526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7" name="" r:id="rId14" imgW="1028065" imgH="431800" progId="Equation.3">
                  <p:embed/>
                </p:oleObj>
              </mc:Choice>
              <mc:Fallback>
                <p:oleObj name="" r:id="rId14" imgW="1028065" imgH="431800" progId="Equation.3">
                  <p:embed/>
                  <p:pic>
                    <p:nvPicPr>
                      <p:cNvPr id="0" name="图片 326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24600" y="3048000"/>
                        <a:ext cx="1752600" cy="7350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6" name="Object 14"/>
          <p:cNvGraphicFramePr/>
          <p:nvPr/>
        </p:nvGraphicFramePr>
        <p:xfrm>
          <a:off x="4038600" y="4648200"/>
          <a:ext cx="274320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8" name="" r:id="rId16" imgW="1370965" imgH="431800" progId="Equation.3">
                  <p:embed/>
                </p:oleObj>
              </mc:Choice>
              <mc:Fallback>
                <p:oleObj name="" r:id="rId16" imgW="1370965" imgH="431800" progId="Equation.3">
                  <p:embed/>
                  <p:pic>
                    <p:nvPicPr>
                      <p:cNvPr id="0" name="图片 326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8600" y="4648200"/>
                        <a:ext cx="2743200" cy="86518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7" name="AutoShape 15"/>
          <p:cNvSpPr/>
          <p:nvPr/>
        </p:nvSpPr>
        <p:spPr>
          <a:xfrm>
            <a:off x="4724400" y="5638800"/>
            <a:ext cx="3505200" cy="685800"/>
          </a:xfrm>
          <a:prstGeom prst="borderCallout1">
            <a:avLst>
              <a:gd name="adj1" fmla="val 16667"/>
              <a:gd name="adj2" fmla="val -2176"/>
              <a:gd name="adj3" fmla="val -71759"/>
              <a:gd name="adj4" fmla="val -13269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单位时间内脉冲个数表示电压的数值，故实现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A/D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转换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9648" name="Object 16"/>
          <p:cNvGraphicFramePr/>
          <p:nvPr/>
        </p:nvGraphicFramePr>
        <p:xfrm>
          <a:off x="4038600" y="3810000"/>
          <a:ext cx="46482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9" name="" r:id="rId18" imgW="2500630" imgH="431800" progId="Equation.3">
                  <p:embed/>
                </p:oleObj>
              </mc:Choice>
              <mc:Fallback>
                <p:oleObj name="" r:id="rId18" imgW="2500630" imgH="431800" progId="Equation.3">
                  <p:embed/>
                  <p:pic>
                    <p:nvPicPr>
                      <p:cNvPr id="0" name="图片 326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38600" y="3810000"/>
                        <a:ext cx="4648200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9" name="Text Box 17"/>
          <p:cNvSpPr txBox="1"/>
          <p:nvPr/>
        </p:nvSpPr>
        <p:spPr>
          <a:xfrm>
            <a:off x="685800" y="5867400"/>
            <a:ext cx="396240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&gt;0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，则电路作何改动？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9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7" grpId="0" animBg="1"/>
      <p:bldP spid="69649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/>
          </p:cNvSpPr>
          <p:nvPr>
            <p:ph type="title"/>
          </p:nvPr>
        </p:nvSpPr>
        <p:spPr>
          <a:xfrm>
            <a:off x="755650" y="188913"/>
            <a:ext cx="3960813" cy="381000"/>
          </a:xfrm>
          <a:solidFill>
            <a:schemeClr val="bg1"/>
          </a:solidFill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en-US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  </a:t>
            </a:r>
            <a:r>
              <a:rPr lang="zh-CN" altLang="zh-CN" sz="32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复位式压控振荡器</a:t>
            </a:r>
            <a:endParaRPr lang="zh-CN" altLang="zh-CN" sz="32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70659" name="Object 3"/>
          <p:cNvGraphicFramePr/>
          <p:nvPr/>
        </p:nvGraphicFramePr>
        <p:xfrm>
          <a:off x="5715000" y="1219200"/>
          <a:ext cx="2743200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" r:id="rId1" imgW="38566725" imgH="14287500" progId="">
                  <p:embed/>
                </p:oleObj>
              </mc:Choice>
              <mc:Fallback>
                <p:oleObj name="" r:id="rId1" imgW="38566725" imgH="14287500" progId="">
                  <p:embed/>
                  <p:pic>
                    <p:nvPicPr>
                      <p:cNvPr id="0" name="图片 3262"/>
                      <p:cNvPicPr/>
                      <p:nvPr/>
                    </p:nvPicPr>
                    <p:blipFill>
                      <a:blip r:embed="rId2"/>
                      <a:srcRect l="42500" r="27499" b="22980"/>
                      <a:stretch>
                        <a:fillRect/>
                      </a:stretch>
                    </p:blipFill>
                    <p:spPr>
                      <a:xfrm>
                        <a:off x="5715000" y="1219200"/>
                        <a:ext cx="2743200" cy="2609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1" name="Object 4"/>
          <p:cNvGraphicFramePr/>
          <p:nvPr/>
        </p:nvGraphicFramePr>
        <p:xfrm>
          <a:off x="990600" y="1219200"/>
          <a:ext cx="4419600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name="" r:id="rId3" imgW="15859125" imgH="8391525" progId="">
                  <p:embed/>
                </p:oleObj>
              </mc:Choice>
              <mc:Fallback>
                <p:oleObj name="" r:id="rId3" imgW="15859125" imgH="8391525" progId="">
                  <p:embed/>
                  <p:pic>
                    <p:nvPicPr>
                      <p:cNvPr id="0" name="图片 32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1219200"/>
                        <a:ext cx="4419600" cy="2338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/>
          <p:nvPr/>
        </p:nvGraphicFramePr>
        <p:xfrm>
          <a:off x="6488113" y="4343400"/>
          <a:ext cx="1468437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" r:id="rId5" imgW="685800" imgH="444500" progId="Equation.3">
                  <p:embed/>
                </p:oleObj>
              </mc:Choice>
              <mc:Fallback>
                <p:oleObj name="" r:id="rId5" imgW="685800" imgH="444500" progId="Equation.3">
                  <p:embed/>
                  <p:pic>
                    <p:nvPicPr>
                      <p:cNvPr id="0" name="图片 327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88113" y="4343400"/>
                        <a:ext cx="1468437" cy="950913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/>
          <p:nvPr/>
        </p:nvGraphicFramePr>
        <p:xfrm>
          <a:off x="762000" y="3581400"/>
          <a:ext cx="4953000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8" name="" r:id="rId7" imgW="19326225" imgH="9344025" progId="">
                  <p:embed/>
                </p:oleObj>
              </mc:Choice>
              <mc:Fallback>
                <p:oleObj name="" r:id="rId7" imgW="19326225" imgH="9344025" progId="">
                  <p:embed/>
                  <p:pic>
                    <p:nvPicPr>
                      <p:cNvPr id="0" name="图片 327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2000" y="3581400"/>
                        <a:ext cx="4953000" cy="2395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rcRect l="33755" t="34172" r="24051" b="17522"/>
          <a:stretch>
            <a:fillRect/>
          </a:stretch>
        </p:blipFill>
        <p:spPr>
          <a:xfrm>
            <a:off x="1547813" y="1341438"/>
            <a:ext cx="6034087" cy="4525962"/>
          </a:xfrm>
        </p:spPr>
      </p:pic>
      <p:sp>
        <p:nvSpPr>
          <p:cNvPr id="121863" name="AutoShape 7"/>
          <p:cNvSpPr/>
          <p:nvPr/>
        </p:nvSpPr>
        <p:spPr>
          <a:xfrm>
            <a:off x="6232525" y="765175"/>
            <a:ext cx="1435100" cy="422275"/>
          </a:xfrm>
          <a:prstGeom prst="borderCallout1">
            <a:avLst>
              <a:gd name="adj1" fmla="val 27069"/>
              <a:gd name="adj2" fmla="val -5310"/>
              <a:gd name="adj3" fmla="val 221431"/>
              <a:gd name="adj4" fmla="val -60509"/>
            </a:avLst>
          </a:prstGeom>
          <a:solidFill>
            <a:srgbClr val="66FF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趋于稳幅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3" name="Object 2"/>
          <p:cNvGraphicFramePr/>
          <p:nvPr/>
        </p:nvGraphicFramePr>
        <p:xfrm>
          <a:off x="4643438" y="1196975"/>
          <a:ext cx="2590800" cy="178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" r:id="rId1" imgW="8201025" imgH="5648325" progId="">
                  <p:embed/>
                </p:oleObj>
              </mc:Choice>
              <mc:Fallback>
                <p:oleObj name="" r:id="rId1" imgW="8201025" imgH="5648325" progId="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3438" y="1196975"/>
                        <a:ext cx="2590800" cy="1782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Rectangle 3"/>
          <p:cNvSpPr>
            <a:spLocks noGrp="1"/>
          </p:cNvSpPr>
          <p:nvPr>
            <p:ph type="title"/>
          </p:nvPr>
        </p:nvSpPr>
        <p:spPr>
          <a:xfrm>
            <a:off x="395288" y="836613"/>
            <a:ext cx="3417887" cy="685800"/>
          </a:xfrm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en-US" altLang="zh-CN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2. 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起振与稳幅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13315" name="Object 4"/>
          <p:cNvGraphicFramePr/>
          <p:nvPr/>
        </p:nvGraphicFramePr>
        <p:xfrm>
          <a:off x="6948488" y="1917700"/>
          <a:ext cx="9382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" r:id="rId3" imgW="508000" imgH="279400" progId="Equation.3">
                  <p:embed/>
                </p:oleObj>
              </mc:Choice>
              <mc:Fallback>
                <p:oleObj name="" r:id="rId3" imgW="508000" imgH="2794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8488" y="1917700"/>
                        <a:ext cx="938212" cy="44450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33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Text Box 5"/>
          <p:cNvSpPr txBox="1"/>
          <p:nvPr/>
        </p:nvSpPr>
        <p:spPr>
          <a:xfrm>
            <a:off x="900113" y="1701800"/>
            <a:ext cx="4343400" cy="493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电路如何从起振到稳幅？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2209800" y="5554663"/>
            <a:ext cx="4572000" cy="387350"/>
            <a:chOff x="1392" y="3408"/>
            <a:chExt cx="2880" cy="244"/>
          </a:xfrm>
        </p:grpSpPr>
        <p:sp>
          <p:nvSpPr>
            <p:cNvPr id="13318" name="Line 7"/>
            <p:cNvSpPr/>
            <p:nvPr/>
          </p:nvSpPr>
          <p:spPr>
            <a:xfrm>
              <a:off x="1392" y="3600"/>
              <a:ext cx="225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3319" name="Object 8"/>
            <p:cNvGraphicFramePr/>
            <p:nvPr/>
          </p:nvGraphicFramePr>
          <p:xfrm>
            <a:off x="3696" y="3408"/>
            <a:ext cx="576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7" name="" r:id="rId5" imgW="507365" imgH="215900" progId="Equation.3">
                    <p:embed/>
                  </p:oleObj>
                </mc:Choice>
                <mc:Fallback>
                  <p:oleObj name="" r:id="rId5" imgW="507365" imgH="215900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96" y="3408"/>
                          <a:ext cx="576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001" name="Line 9"/>
          <p:cNvSpPr/>
          <p:nvPr/>
        </p:nvSpPr>
        <p:spPr>
          <a:xfrm flipV="1">
            <a:off x="2209800" y="3421063"/>
            <a:ext cx="2895600" cy="2438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002" name="Freeform 10"/>
          <p:cNvSpPr/>
          <p:nvPr/>
        </p:nvSpPr>
        <p:spPr>
          <a:xfrm>
            <a:off x="2209800" y="3573463"/>
            <a:ext cx="3124200" cy="2286000"/>
          </a:xfrm>
          <a:custGeom>
            <a:avLst/>
            <a:gdLst/>
            <a:ahLst/>
            <a:cxnLst>
              <a:cxn ang="0">
                <a:pos x="0" y="2286000"/>
              </a:cxn>
              <a:cxn ang="0">
                <a:pos x="1295400" y="457200"/>
              </a:cxn>
              <a:cxn ang="0">
                <a:pos x="3124200" y="0"/>
              </a:cxn>
            </a:cxnLst>
            <a:rect l="0" t="0" r="0" b="0"/>
            <a:pathLst>
              <a:path w="1968" h="1440">
                <a:moveTo>
                  <a:pt x="0" y="1440"/>
                </a:moveTo>
                <a:cubicBezTo>
                  <a:pt x="244" y="984"/>
                  <a:pt x="488" y="528"/>
                  <a:pt x="816" y="288"/>
                </a:cubicBezTo>
                <a:cubicBezTo>
                  <a:pt x="1144" y="48"/>
                  <a:pt x="1776" y="48"/>
                  <a:pt x="1968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5003" name="Line 11"/>
          <p:cNvSpPr/>
          <p:nvPr/>
        </p:nvSpPr>
        <p:spPr>
          <a:xfrm>
            <a:off x="2209800" y="5402263"/>
            <a:ext cx="5334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5004" name="Line 12"/>
          <p:cNvSpPr/>
          <p:nvPr/>
        </p:nvSpPr>
        <p:spPr>
          <a:xfrm>
            <a:off x="2743200" y="5402263"/>
            <a:ext cx="0" cy="45720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5005" name="Line 13"/>
          <p:cNvSpPr/>
          <p:nvPr/>
        </p:nvSpPr>
        <p:spPr>
          <a:xfrm flipV="1">
            <a:off x="2743200" y="4945063"/>
            <a:ext cx="0" cy="914400"/>
          </a:xfrm>
          <a:prstGeom prst="line">
            <a:avLst/>
          </a:prstGeom>
          <a:ln w="1905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5006" name="Line 14"/>
          <p:cNvSpPr/>
          <p:nvPr/>
        </p:nvSpPr>
        <p:spPr>
          <a:xfrm flipH="1">
            <a:off x="2209800" y="4945063"/>
            <a:ext cx="533400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5007" name="Line 15"/>
          <p:cNvSpPr/>
          <p:nvPr/>
        </p:nvSpPr>
        <p:spPr>
          <a:xfrm>
            <a:off x="2209800" y="4945063"/>
            <a:ext cx="10668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5008" name="Line 16"/>
          <p:cNvSpPr/>
          <p:nvPr/>
        </p:nvSpPr>
        <p:spPr>
          <a:xfrm>
            <a:off x="3279775" y="4945063"/>
            <a:ext cx="0" cy="914400"/>
          </a:xfrm>
          <a:prstGeom prst="line">
            <a:avLst/>
          </a:prstGeom>
          <a:ln w="1905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5009" name="Line 17"/>
          <p:cNvSpPr/>
          <p:nvPr/>
        </p:nvSpPr>
        <p:spPr>
          <a:xfrm flipV="1">
            <a:off x="3276600" y="4259263"/>
            <a:ext cx="0" cy="6858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5010" name="Line 18"/>
          <p:cNvSpPr/>
          <p:nvPr/>
        </p:nvSpPr>
        <p:spPr>
          <a:xfrm>
            <a:off x="3276600" y="4259263"/>
            <a:ext cx="8382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5011" name="Line 19"/>
          <p:cNvSpPr/>
          <p:nvPr/>
        </p:nvSpPr>
        <p:spPr>
          <a:xfrm flipV="1">
            <a:off x="4114800" y="3765550"/>
            <a:ext cx="0" cy="493713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5012" name="Line 20"/>
          <p:cNvSpPr/>
          <p:nvPr/>
        </p:nvSpPr>
        <p:spPr>
          <a:xfrm>
            <a:off x="4114800" y="3776663"/>
            <a:ext cx="6096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5013" name="Line 21"/>
          <p:cNvSpPr/>
          <p:nvPr/>
        </p:nvSpPr>
        <p:spPr>
          <a:xfrm flipV="1">
            <a:off x="4687888" y="3649663"/>
            <a:ext cx="0" cy="13335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3" name="Group 22"/>
          <p:cNvGrpSpPr/>
          <p:nvPr/>
        </p:nvGrpSpPr>
        <p:grpSpPr>
          <a:xfrm>
            <a:off x="1752600" y="2963863"/>
            <a:ext cx="457200" cy="2971800"/>
            <a:chOff x="1104" y="1776"/>
            <a:chExt cx="288" cy="1872"/>
          </a:xfrm>
        </p:grpSpPr>
        <p:sp>
          <p:nvSpPr>
            <p:cNvPr id="13334" name="Line 23"/>
            <p:cNvSpPr/>
            <p:nvPr/>
          </p:nvSpPr>
          <p:spPr>
            <a:xfrm flipV="1">
              <a:off x="1392" y="1920"/>
              <a:ext cx="0" cy="16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3335" name="Object 24"/>
            <p:cNvGraphicFramePr/>
            <p:nvPr/>
          </p:nvGraphicFramePr>
          <p:xfrm>
            <a:off x="1104" y="1776"/>
            <a:ext cx="22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8" name="" r:id="rId7" imgW="215900" imgH="228600" progId="Equation.3">
                    <p:embed/>
                  </p:oleObj>
                </mc:Choice>
                <mc:Fallback>
                  <p:oleObj name="" r:id="rId7" imgW="215900" imgH="228600" progId="Equation.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04" y="1776"/>
                          <a:ext cx="225" cy="24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6" name="Object 25"/>
            <p:cNvGraphicFramePr/>
            <p:nvPr/>
          </p:nvGraphicFramePr>
          <p:xfrm>
            <a:off x="1152" y="3456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" name="" r:id="rId9" imgW="127000" imgH="139700" progId="Equation.3">
                    <p:embed/>
                  </p:oleObj>
                </mc:Choice>
                <mc:Fallback>
                  <p:oleObj name="" r:id="rId9" imgW="127000" imgH="139700" progId="Equation.3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52" y="3456"/>
                          <a:ext cx="172" cy="1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6"/>
          <p:cNvGrpSpPr/>
          <p:nvPr/>
        </p:nvGrpSpPr>
        <p:grpSpPr>
          <a:xfrm>
            <a:off x="2193925" y="3213100"/>
            <a:ext cx="2697163" cy="450850"/>
            <a:chOff x="1382" y="1933"/>
            <a:chExt cx="1699" cy="284"/>
          </a:xfrm>
        </p:grpSpPr>
        <p:sp>
          <p:nvSpPr>
            <p:cNvPr id="13338" name="Oval 27"/>
            <p:cNvSpPr/>
            <p:nvPr/>
          </p:nvSpPr>
          <p:spPr>
            <a:xfrm flipV="1">
              <a:off x="3024" y="2160"/>
              <a:ext cx="57" cy="57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9" name="Line 28"/>
            <p:cNvSpPr/>
            <p:nvPr/>
          </p:nvSpPr>
          <p:spPr>
            <a:xfrm flipH="1">
              <a:off x="1382" y="2197"/>
              <a:ext cx="1680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3340" name="Object 29"/>
            <p:cNvGraphicFramePr/>
            <p:nvPr/>
          </p:nvGraphicFramePr>
          <p:xfrm>
            <a:off x="1429" y="1933"/>
            <a:ext cx="22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" name="" r:id="rId11" imgW="215900" imgH="228600" progId="Equation.3">
                    <p:embed/>
                  </p:oleObj>
                </mc:Choice>
                <mc:Fallback>
                  <p:oleObj name="" r:id="rId11" imgW="215900" imgH="228600" progId="Equation.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29" y="1933"/>
                          <a:ext cx="225" cy="240"/>
                        </a:xfrm>
                        <a:prstGeom prst="rect">
                          <a:avLst/>
                        </a:prstGeom>
                        <a:solidFill>
                          <a:srgbClr val="66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5022" name="Object 30"/>
          <p:cNvGraphicFramePr/>
          <p:nvPr/>
        </p:nvGraphicFramePr>
        <p:xfrm>
          <a:off x="4876800" y="3116263"/>
          <a:ext cx="3111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" r:id="rId12" imgW="165100" imgH="165100" progId="Equation.3">
                  <p:embed/>
                </p:oleObj>
              </mc:Choice>
              <mc:Fallback>
                <p:oleObj name="" r:id="rId12" imgW="165100" imgH="1651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76800" y="3116263"/>
                        <a:ext cx="311150" cy="3111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23" name="Object 31"/>
          <p:cNvGraphicFramePr/>
          <p:nvPr/>
        </p:nvGraphicFramePr>
        <p:xfrm>
          <a:off x="5334000" y="3268663"/>
          <a:ext cx="28733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" r:id="rId14" imgW="152400" imgH="165100" progId="Equation.3">
                  <p:embed/>
                </p:oleObj>
              </mc:Choice>
              <mc:Fallback>
                <p:oleObj name="" r:id="rId14" imgW="152400" imgH="1651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34000" y="3268663"/>
                        <a:ext cx="287338" cy="311150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2"/>
          <p:cNvGrpSpPr/>
          <p:nvPr/>
        </p:nvGrpSpPr>
        <p:grpSpPr>
          <a:xfrm>
            <a:off x="6858000" y="4678363"/>
            <a:ext cx="1544638" cy="1181100"/>
            <a:chOff x="4224" y="2520"/>
            <a:chExt cx="973" cy="744"/>
          </a:xfrm>
        </p:grpSpPr>
        <p:sp>
          <p:nvSpPr>
            <p:cNvPr id="13344" name="Line 33"/>
            <p:cNvSpPr/>
            <p:nvPr/>
          </p:nvSpPr>
          <p:spPr>
            <a:xfrm flipV="1">
              <a:off x="4224" y="2544"/>
              <a:ext cx="0" cy="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45" name="Line 34"/>
            <p:cNvSpPr/>
            <p:nvPr/>
          </p:nvSpPr>
          <p:spPr>
            <a:xfrm>
              <a:off x="4224" y="3264"/>
              <a:ext cx="9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46" name="Line 35"/>
            <p:cNvSpPr/>
            <p:nvPr/>
          </p:nvSpPr>
          <p:spPr>
            <a:xfrm flipV="1">
              <a:off x="4224" y="2544"/>
              <a:ext cx="816" cy="72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47" name="Freeform 36"/>
            <p:cNvSpPr/>
            <p:nvPr/>
          </p:nvSpPr>
          <p:spPr>
            <a:xfrm>
              <a:off x="4224" y="2544"/>
              <a:ext cx="720" cy="720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480" y="480"/>
                </a:cxn>
                <a:cxn ang="0">
                  <a:pos x="720" y="0"/>
                </a:cxn>
              </a:cxnLst>
              <a:rect l="0" t="0" r="0" b="0"/>
              <a:pathLst>
                <a:path w="720" h="720">
                  <a:moveTo>
                    <a:pt x="0" y="720"/>
                  </a:moveTo>
                  <a:cubicBezTo>
                    <a:pt x="180" y="660"/>
                    <a:pt x="360" y="600"/>
                    <a:pt x="480" y="480"/>
                  </a:cubicBezTo>
                  <a:cubicBezTo>
                    <a:pt x="600" y="360"/>
                    <a:pt x="680" y="80"/>
                    <a:pt x="720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348" name="Object 37"/>
            <p:cNvGraphicFramePr/>
            <p:nvPr/>
          </p:nvGraphicFramePr>
          <p:xfrm>
            <a:off x="5016" y="2520"/>
            <a:ext cx="181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3" name="" r:id="rId16" imgW="152400" imgH="165100" progId="Equation.3">
                    <p:embed/>
                  </p:oleObj>
                </mc:Choice>
                <mc:Fallback>
                  <p:oleObj name="" r:id="rId16" imgW="152400" imgH="165100" progId="Equation.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016" y="2520"/>
                          <a:ext cx="181" cy="19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49" name="Object 38"/>
            <p:cNvGraphicFramePr/>
            <p:nvPr/>
          </p:nvGraphicFramePr>
          <p:xfrm>
            <a:off x="4800" y="2928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" name="" r:id="rId17" imgW="165100" imgH="165100" progId="Equation.3">
                    <p:embed/>
                  </p:oleObj>
                </mc:Choice>
                <mc:Fallback>
                  <p:oleObj name="" r:id="rId17" imgW="165100" imgH="165100" progId="Equation.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800" y="2928"/>
                          <a:ext cx="196" cy="19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9"/>
          <p:cNvGrpSpPr/>
          <p:nvPr/>
        </p:nvGrpSpPr>
        <p:grpSpPr>
          <a:xfrm>
            <a:off x="6781800" y="3116263"/>
            <a:ext cx="1524000" cy="1295400"/>
            <a:chOff x="4176" y="1536"/>
            <a:chExt cx="960" cy="816"/>
          </a:xfrm>
        </p:grpSpPr>
        <p:sp>
          <p:nvSpPr>
            <p:cNvPr id="13351" name="Line 40"/>
            <p:cNvSpPr/>
            <p:nvPr/>
          </p:nvSpPr>
          <p:spPr>
            <a:xfrm flipV="1">
              <a:off x="4176" y="1536"/>
              <a:ext cx="0" cy="81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52" name="Line 41"/>
            <p:cNvSpPr/>
            <p:nvPr/>
          </p:nvSpPr>
          <p:spPr>
            <a:xfrm>
              <a:off x="4176" y="2352"/>
              <a:ext cx="9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3353" name="Line 42"/>
            <p:cNvSpPr/>
            <p:nvPr/>
          </p:nvSpPr>
          <p:spPr>
            <a:xfrm flipV="1">
              <a:off x="4176" y="1584"/>
              <a:ext cx="432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54" name="Line 43"/>
            <p:cNvSpPr/>
            <p:nvPr/>
          </p:nvSpPr>
          <p:spPr>
            <a:xfrm flipV="1">
              <a:off x="4176" y="1920"/>
              <a:ext cx="672" cy="4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13355" name="Object 44"/>
            <p:cNvGraphicFramePr/>
            <p:nvPr/>
          </p:nvGraphicFramePr>
          <p:xfrm>
            <a:off x="4608" y="1539"/>
            <a:ext cx="181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5" name="" r:id="rId18" imgW="152400" imgH="165100" progId="Equation.3">
                    <p:embed/>
                  </p:oleObj>
                </mc:Choice>
                <mc:Fallback>
                  <p:oleObj name="" r:id="rId18" imgW="152400" imgH="165100" progId="Equation.3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608" y="1539"/>
                          <a:ext cx="181" cy="19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56" name="Object 45"/>
            <p:cNvGraphicFramePr/>
            <p:nvPr/>
          </p:nvGraphicFramePr>
          <p:xfrm>
            <a:off x="4848" y="1776"/>
            <a:ext cx="19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6" name="" r:id="rId19" imgW="165100" imgH="165100" progId="Equation.3">
                    <p:embed/>
                  </p:oleObj>
                </mc:Choice>
                <mc:Fallback>
                  <p:oleObj name="" r:id="rId19" imgW="165100" imgH="165100" progId="Equation.3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848" y="1776"/>
                          <a:ext cx="196" cy="19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038" name="AutoShape 46"/>
          <p:cNvSpPr/>
          <p:nvPr/>
        </p:nvSpPr>
        <p:spPr>
          <a:xfrm>
            <a:off x="684213" y="3860800"/>
            <a:ext cx="1120775" cy="735013"/>
          </a:xfrm>
          <a:prstGeom prst="borderCallout1">
            <a:avLst>
              <a:gd name="adj1" fmla="val 15551"/>
              <a:gd name="adj2" fmla="val 106801"/>
              <a:gd name="adj3" fmla="val -30884"/>
              <a:gd name="adj4" fmla="val 136542"/>
            </a:avLst>
          </a:prstGeom>
          <a:solidFill>
            <a:srgbClr val="FFFFCC"/>
          </a:solidFill>
          <a:ln w="19050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稳定的振幅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Group 47"/>
          <p:cNvGrpSpPr/>
          <p:nvPr/>
        </p:nvGrpSpPr>
        <p:grpSpPr>
          <a:xfrm>
            <a:off x="4800600" y="4335463"/>
            <a:ext cx="1905000" cy="762000"/>
            <a:chOff x="2928" y="2448"/>
            <a:chExt cx="1200" cy="480"/>
          </a:xfrm>
        </p:grpSpPr>
        <p:sp>
          <p:nvSpPr>
            <p:cNvPr id="13359" name="AutoShape 48"/>
            <p:cNvSpPr/>
            <p:nvPr/>
          </p:nvSpPr>
          <p:spPr>
            <a:xfrm>
              <a:off x="2928" y="2448"/>
              <a:ext cx="939" cy="432"/>
            </a:xfrm>
            <a:prstGeom prst="borderCallout1">
              <a:avLst>
                <a:gd name="adj1" fmla="val 16667"/>
                <a:gd name="adj2" fmla="val 105111"/>
                <a:gd name="adj3" fmla="val -73611"/>
                <a:gd name="adj4" fmla="val 127264"/>
              </a:avLst>
            </a:prstGeom>
            <a:solidFill>
              <a:srgbClr val="FFFFCC"/>
            </a:solidFill>
            <a:ln w="19050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非线性环节的必要性！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360" name="Line 49"/>
            <p:cNvSpPr/>
            <p:nvPr/>
          </p:nvSpPr>
          <p:spPr>
            <a:xfrm flipH="1" flipV="1">
              <a:off x="3936" y="2688"/>
              <a:ext cx="192" cy="24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7" grpId="0" build="p"/>
      <p:bldP spid="85002" grpId="0" animBg="1"/>
      <p:bldP spid="85038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7600</Words>
  <Application>WPS 演示</Application>
  <PresentationFormat>全屏显示(4:3)</PresentationFormat>
  <Paragraphs>718</Paragraphs>
  <Slides>77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153</vt:i4>
      </vt:variant>
      <vt:variant>
        <vt:lpstr>幻灯片标题</vt:lpstr>
      </vt:variant>
      <vt:variant>
        <vt:i4>77</vt:i4>
      </vt:variant>
    </vt:vector>
  </HeadingPairs>
  <TitlesOfParts>
    <vt:vector size="241" baseType="lpstr">
      <vt:lpstr>Arial</vt:lpstr>
      <vt:lpstr>宋体</vt:lpstr>
      <vt:lpstr>Wingdings</vt:lpstr>
      <vt:lpstr>华文行楷</vt:lpstr>
      <vt:lpstr>华文楷体</vt:lpstr>
      <vt:lpstr>Times New Roman</vt:lpstr>
      <vt:lpstr>华文彩云</vt:lpstr>
      <vt:lpstr>微软雅黑</vt:lpstr>
      <vt:lpstr>Arial Unicode MS</vt:lpstr>
      <vt:lpstr>隶书</vt:lpstr>
      <vt:lpstr>默认设计模板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第七章  波形的发生和信号的转换</vt:lpstr>
      <vt:lpstr>§7.1 正弦波振荡电路</vt:lpstr>
      <vt:lpstr>一、正弦波振荡的条件和电路的组成</vt:lpstr>
      <vt:lpstr>1.  正弦波振荡的条件</vt:lpstr>
      <vt:lpstr>2. 起振与稳幅：输出电压从幅值很小、含有丰富频率，到仅有一种频率且幅值由小逐渐增大直至稳幅。</vt:lpstr>
      <vt:lpstr>PowerPoint 演示文稿</vt:lpstr>
      <vt:lpstr>PowerPoint 演示文稿</vt:lpstr>
      <vt:lpstr>PowerPoint 演示文稿</vt:lpstr>
      <vt:lpstr>2. 起振与稳幅</vt:lpstr>
      <vt:lpstr>3. 基本组成部分</vt:lpstr>
      <vt:lpstr>相位条件的判断方法：瞬时极性法</vt:lpstr>
      <vt:lpstr>5. 分类</vt:lpstr>
      <vt:lpstr>二、RC 正弦波振荡电路</vt:lpstr>
      <vt:lpstr>RC串并联选频网络的频率响应</vt:lpstr>
      <vt:lpstr>2. 电路组成</vt:lpstr>
      <vt:lpstr>3. RC 桥式正弦波振荡电路（文氏桥振荡器）</vt:lpstr>
      <vt:lpstr>3. RC 桥式正弦波振荡电路（文氏桥振荡器）</vt:lpstr>
      <vt:lpstr>频率可调的文氏桥振荡器</vt:lpstr>
      <vt:lpstr>讨论一：合理连接电路，组成文氏桥振荡电路</vt:lpstr>
      <vt:lpstr>讨论二：判断图示电路有可能产生正弦波振荡吗？</vt:lpstr>
      <vt:lpstr>三、LC 正弦波振荡电路    1.  LC并联网络的选频特性</vt:lpstr>
      <vt:lpstr>LC选频放大电路→正弦波振荡电路</vt:lpstr>
      <vt:lpstr>2. 变压器反馈式电路</vt:lpstr>
      <vt:lpstr>3.  电感反馈式电路</vt:lpstr>
      <vt:lpstr>3. 电感反馈式电路</vt:lpstr>
      <vt:lpstr>4. 电容反馈式（电容三点式）电路</vt:lpstr>
      <vt:lpstr>四、石英晶体正弦波振荡电路</vt:lpstr>
      <vt:lpstr>2.  电路</vt:lpstr>
      <vt:lpstr>讨论三：改错，使电路有可能产生正弦波振荡</vt:lpstr>
      <vt:lpstr>讨论四</vt:lpstr>
      <vt:lpstr>§7.2  电压比较器</vt:lpstr>
      <vt:lpstr>一、概述</vt:lpstr>
      <vt:lpstr>3. 几种常用的电压比较器</vt:lpstr>
      <vt:lpstr>4、集成运放的非线性工作区</vt:lpstr>
      <vt:lpstr>二、单限比较器</vt:lpstr>
      <vt:lpstr>输出限幅电路     为适应负载对电压幅值的要求，输出端加限幅电路。</vt:lpstr>
      <vt:lpstr>输出限幅电路</vt:lpstr>
      <vt:lpstr>2. 一般单限比较器</vt:lpstr>
      <vt:lpstr>三、滞回比较器</vt:lpstr>
      <vt:lpstr>2. 工作原理及电压传输特性</vt:lpstr>
      <vt:lpstr>讨论一：如何改变滞回比较器的电压传输特性</vt:lpstr>
      <vt:lpstr>四、窗口比较器</vt:lpstr>
      <vt:lpstr>五、集成比较器</vt:lpstr>
      <vt:lpstr>讨论二：电路的识别及电压传输特性的求解</vt:lpstr>
      <vt:lpstr>讨论三：从电压传输特性识别电路，画波形</vt:lpstr>
      <vt:lpstr>讨论四：带有二极管电路的分析方法</vt:lpstr>
      <vt:lpstr>讨论五：电子电路时测量信号的选择 </vt:lpstr>
      <vt:lpstr>讨论六：利用Multisim分析电压传输特性</vt:lpstr>
      <vt:lpstr>§7.3  非正弦波发生电路</vt:lpstr>
      <vt:lpstr>一、常见的非正弦波</vt:lpstr>
      <vt:lpstr>二、矩形波发生电路</vt:lpstr>
      <vt:lpstr>2. 电路组成</vt:lpstr>
      <vt:lpstr>3. 工作原理：分析方法</vt:lpstr>
      <vt:lpstr>3. 工作原理：</vt:lpstr>
      <vt:lpstr>4. 波形分析</vt:lpstr>
      <vt:lpstr>5. 占空比可调电路</vt:lpstr>
      <vt:lpstr>三、三角波发生电路</vt:lpstr>
      <vt:lpstr>2. 工作原理</vt:lpstr>
      <vt:lpstr>三角波发生电路的振荡原理</vt:lpstr>
      <vt:lpstr>3. 波形分析</vt:lpstr>
      <vt:lpstr>四、锯齿波发生电路</vt:lpstr>
      <vt:lpstr>五、波形变换电路</vt:lpstr>
      <vt:lpstr>3. 三角波变正弦波</vt:lpstr>
      <vt:lpstr>讨论一</vt:lpstr>
      <vt:lpstr>讨论二：设计实现将峰值为1V、频率为100Hz的正弦波输入电压变换为峰值为5V、频率为200Hz锯齿波电压的电路。</vt:lpstr>
      <vt:lpstr>§7.4  信号的转换</vt:lpstr>
      <vt:lpstr>一、概述</vt:lpstr>
      <vt:lpstr>调幅与解调</vt:lpstr>
      <vt:lpstr>调频 </vt:lpstr>
      <vt:lpstr>二、 u-i 转换电路</vt:lpstr>
      <vt:lpstr>豪兰德电流源电路</vt:lpstr>
      <vt:lpstr>三、精密整流电路</vt:lpstr>
      <vt:lpstr>精密整流电路的组成</vt:lpstr>
      <vt:lpstr>全波精密整流电路</vt:lpstr>
      <vt:lpstr>四、u-f 转换电路（压控振荡器）</vt:lpstr>
      <vt:lpstr>1.  电荷平衡式压控振荡器</vt:lpstr>
      <vt:lpstr>2.  复位式压控振荡器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模拟电子技术基础</dc:title>
  <dc:creator/>
  <cp:lastModifiedBy>wangyx</cp:lastModifiedBy>
  <cp:revision>100</cp:revision>
  <dcterms:created xsi:type="dcterms:W3CDTF">2007-07-18T09:03:00Z</dcterms:created>
  <dcterms:modified xsi:type="dcterms:W3CDTF">2021-11-17T03:33:04Z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FC40EBF9397747C296C72AAECEAD6164</vt:lpwstr>
  </property>
</Properties>
</file>